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256" r:id="rId2"/>
    <p:sldId id="259" r:id="rId3"/>
    <p:sldId id="260" r:id="rId4"/>
    <p:sldId id="262" r:id="rId5"/>
    <p:sldId id="266" r:id="rId6"/>
    <p:sldId id="267" r:id="rId7"/>
    <p:sldId id="263" r:id="rId8"/>
    <p:sldId id="268" r:id="rId9"/>
    <p:sldId id="264" r:id="rId10"/>
    <p:sldId id="269" r:id="rId11"/>
    <p:sldId id="270" r:id="rId12"/>
    <p:sldId id="271" r:id="rId13"/>
    <p:sldId id="272" r:id="rId14"/>
    <p:sldId id="273" r:id="rId15"/>
    <p:sldId id="274" r:id="rId16"/>
    <p:sldId id="277" r:id="rId17"/>
    <p:sldId id="275" r:id="rId18"/>
    <p:sldId id="279" r:id="rId19"/>
    <p:sldId id="280" r:id="rId20"/>
    <p:sldId id="281" r:id="rId21"/>
    <p:sldId id="283" r:id="rId22"/>
    <p:sldId id="282" r:id="rId23"/>
    <p:sldId id="284" r:id="rId24"/>
    <p:sldId id="285" r:id="rId25"/>
    <p:sldId id="286" r:id="rId26"/>
    <p:sldId id="287" r:id="rId27"/>
    <p:sldId id="290" r:id="rId28"/>
    <p:sldId id="292" r:id="rId29"/>
    <p:sldId id="291" r:id="rId30"/>
    <p:sldId id="293" r:id="rId31"/>
    <p:sldId id="294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48" d="100"/>
          <a:sy n="48" d="100"/>
        </p:scale>
        <p:origin x="67" y="84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316DF4-CFA6-404B-B517-2D2347E808BE}" type="datetimeFigureOut">
              <a:rPr lang="en-IN" smtClean="0"/>
              <a:t>19-05-2025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415C80-02FD-4131-95A1-BE9ADECBB7B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082049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3FDAC-8EA7-AD13-4D14-E9029B29AC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DC6EB4-447C-40D0-8631-EE455A0FB8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C69E37-AD5E-BEC4-758C-0306C51D6D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2282F-2D50-489E-9C86-6A70A52B1580}" type="datetimeFigureOut">
              <a:rPr lang="en-IN" smtClean="0"/>
              <a:t>19-05-2025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283056-E85E-799D-1C1E-D8E7FF0856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03A4EC-3D20-F96A-B061-8021EBFB6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54EEC-1618-4B46-886D-404A6D0805A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216614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4D9FA-1467-42ED-958C-DFDF01125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91DD44-952A-C34B-EE22-E6ED9C4B78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4AB4EF-2B3E-AF99-1E35-3DCA626F40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2282F-2D50-489E-9C86-6A70A52B1580}" type="datetimeFigureOut">
              <a:rPr lang="en-IN" smtClean="0"/>
              <a:t>19-05-2025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E43BB1-556F-9273-47C3-0EFF53195A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A11B6E-51D4-B705-90E4-88A14C482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54EEC-1618-4B46-886D-404A6D0805A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533726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095D830-6714-F4A4-2CB8-D4C7795A39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869194-757A-EE6E-7BFD-819F042EC5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CBEEE8-4C41-F8CD-D94B-3F98DD1594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2282F-2D50-489E-9C86-6A70A52B1580}" type="datetimeFigureOut">
              <a:rPr lang="en-IN" smtClean="0"/>
              <a:t>19-05-2025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8CE1CD-0B19-B0C3-1791-AB38B207F7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BC3FD6-2F62-0C1A-40CD-5D57EC02E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54EEC-1618-4B46-886D-404A6D0805A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372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8BEBAC-1650-9E01-319A-8044958521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93305B-5B5A-9675-4890-EAE06B71FB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35E9AC-A398-BDF6-D917-0E8E4D5EE2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2282F-2D50-489E-9C86-6A70A52B1580}" type="datetimeFigureOut">
              <a:rPr lang="en-IN" smtClean="0"/>
              <a:t>19-05-2025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B66B3F-0998-D1E1-89F1-B6A784189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8BAE7F-893E-7314-89B0-2E52603CF5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54EEC-1618-4B46-886D-404A6D0805A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571250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ECDA27-6AE1-39A0-C248-9E8D4340DC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45E956-E2FB-44C6-3698-C96F06AEE2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A8C773-19D5-3AB3-98AF-F4DB993847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2282F-2D50-489E-9C86-6A70A52B1580}" type="datetimeFigureOut">
              <a:rPr lang="en-IN" smtClean="0"/>
              <a:t>19-05-2025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015EA7-BF21-AEFA-4FC5-07F5E531FD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2BC20E-2FA5-36C3-A689-E96DB0C87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54EEC-1618-4B46-886D-404A6D0805A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04491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6FE3A8-FCBF-D78D-716C-6950294D2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94D227-8367-E58B-C9D6-DA2F2C1498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AB81EF-4F1F-E9EA-5E57-17FAA8B67E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BD8E28-08C5-401A-05EE-A0B7AAE88A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2282F-2D50-489E-9C86-6A70A52B1580}" type="datetimeFigureOut">
              <a:rPr lang="en-IN" smtClean="0"/>
              <a:t>19-05-2025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BC8FA4-D047-7543-8C7C-DFE0C7792F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A6881D-22F5-B598-F2D4-D102B3ADFB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54EEC-1618-4B46-886D-404A6D0805A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82008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FE134-9A87-795A-DFC4-8CDB1C3620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E53606-EDB8-A96C-62D8-925966EE3A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A0B11F-DA48-00FD-E13D-24F117979D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9C4ED5-6B67-3B6A-2193-797EF1F8F9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FCC9277-FA1B-DE18-96EB-40A9514C0A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99A982C-4366-0DEF-5A78-DE3025BCAF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2282F-2D50-489E-9C86-6A70A52B1580}" type="datetimeFigureOut">
              <a:rPr lang="en-IN" smtClean="0"/>
              <a:t>19-05-2025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F0E2C18-3A02-157B-8BD8-275AE07AC1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DE99A27-34AE-11CB-5753-3ECDDAE43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54EEC-1618-4B46-886D-404A6D0805A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090278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FD5A2-D5E7-CEED-A235-60D3B38E1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A58E9B2-156E-109E-42E2-697476E718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2282F-2D50-489E-9C86-6A70A52B1580}" type="datetimeFigureOut">
              <a:rPr lang="en-IN" smtClean="0"/>
              <a:t>19-05-2025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769131-1388-AFDE-2CFD-04994D5287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80CCAB-3E45-9CDE-D03D-3F20B6CD0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54EEC-1618-4B46-886D-404A6D0805A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018127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E8E0869-0C9B-3EFD-82B5-5B068E73C3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2282F-2D50-489E-9C86-6A70A52B1580}" type="datetimeFigureOut">
              <a:rPr lang="en-IN" smtClean="0"/>
              <a:t>19-05-2025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5554D3F-1211-F7E7-8B7B-4212FD3A16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D0378B-8BFC-F0ED-6BD3-FA1AA4964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54EEC-1618-4B46-886D-404A6D0805A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127564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83FE5B-3D80-F934-0ED6-0BD452397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891204-2F54-34ED-5C17-984710B1D3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115F68-8209-2CFC-A37A-BA7495380E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9D5A06-E8D6-3A75-D844-11E59268A0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2282F-2D50-489E-9C86-6A70A52B1580}" type="datetimeFigureOut">
              <a:rPr lang="en-IN" smtClean="0"/>
              <a:t>19-05-2025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A2D64D-5BA8-EAD8-BE4E-953D421DDD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1150BD-4BCF-B246-85EF-D55961FDC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54EEC-1618-4B46-886D-404A6D0805A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52392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558459-4908-603C-E620-5490409DCC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CB3C44B-96DA-6DE7-E203-761C2AB7ED9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0969C4-5B95-DC8A-685F-31EBE34791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D8A37C-FE23-94CF-076B-8F4B86264C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2282F-2D50-489E-9C86-6A70A52B1580}" type="datetimeFigureOut">
              <a:rPr lang="en-IN" smtClean="0"/>
              <a:t>19-05-2025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5F16F6-247F-A1C6-C9D3-6684A6277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172194-CC70-2E22-36E3-0EE763FD5D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54EEC-1618-4B46-886D-404A6D0805A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900677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8709E7-C3F7-B0A0-BD87-AC46E2D411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58F8A3-7FB5-E78E-21B0-FB063A2233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37F4FE-3FC2-B318-70FF-6A6FEBDAD5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E2282F-2D50-489E-9C86-6A70A52B1580}" type="datetimeFigureOut">
              <a:rPr lang="en-IN" smtClean="0"/>
              <a:t>19-05-2025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AA4BC6-AE38-75AF-F89F-EE9E6DBD04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4B0358-52ED-DD28-FF44-54F5FB0D15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954EEC-1618-4B46-886D-404A6D0805A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65557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CCB5EF1-0F22-A4E8-96B9-7D762E6677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2889" y="0"/>
            <a:ext cx="9426222" cy="4581144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4B370EA-64CD-0CE1-79FF-AD8EC2BAFEA2}"/>
              </a:ext>
            </a:extLst>
          </p:cNvPr>
          <p:cNvSpPr/>
          <p:nvPr/>
        </p:nvSpPr>
        <p:spPr>
          <a:xfrm>
            <a:off x="231494" y="5729468"/>
            <a:ext cx="11771453" cy="208345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963763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2AF8CC6-78E5-EEEC-60EA-29FF4002C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Milestones of Jindal Steel’s Growth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8173458-42EA-E124-3A21-7675AE73184C}"/>
              </a:ext>
            </a:extLst>
          </p:cNvPr>
          <p:cNvCxnSpPr>
            <a:cxnSpLocks/>
          </p:cNvCxnSpPr>
          <p:nvPr/>
        </p:nvCxnSpPr>
        <p:spPr>
          <a:xfrm>
            <a:off x="649224" y="3429000"/>
            <a:ext cx="10440000" cy="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0C3FA33-583A-CE6C-2242-EB0EAC2A3DDF}"/>
              </a:ext>
            </a:extLst>
          </p:cNvPr>
          <p:cNvCxnSpPr>
            <a:cxnSpLocks/>
          </p:cNvCxnSpPr>
          <p:nvPr/>
        </p:nvCxnSpPr>
        <p:spPr>
          <a:xfrm flipV="1">
            <a:off x="1033272" y="2240280"/>
            <a:ext cx="0" cy="11887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Arrow: Pentagon 10">
            <a:extLst>
              <a:ext uri="{FF2B5EF4-FFF2-40B4-BE49-F238E27FC236}">
                <a16:creationId xmlns:a16="http://schemas.microsoft.com/office/drawing/2014/main" id="{4138313C-0F15-6BF1-AF03-C11161DB87AF}"/>
              </a:ext>
            </a:extLst>
          </p:cNvPr>
          <p:cNvSpPr/>
          <p:nvPr/>
        </p:nvSpPr>
        <p:spPr>
          <a:xfrm>
            <a:off x="1033272" y="2231136"/>
            <a:ext cx="978408" cy="484632"/>
          </a:xfrm>
          <a:prstGeom prst="homePlat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7A5F66A-B17E-8A4B-33CF-298B53A6B9BD}"/>
              </a:ext>
            </a:extLst>
          </p:cNvPr>
          <p:cNvCxnSpPr>
            <a:cxnSpLocks/>
          </p:cNvCxnSpPr>
          <p:nvPr/>
        </p:nvCxnSpPr>
        <p:spPr>
          <a:xfrm flipV="1">
            <a:off x="3115056" y="2255520"/>
            <a:ext cx="0" cy="11887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Arrow: Pentagon 12">
            <a:extLst>
              <a:ext uri="{FF2B5EF4-FFF2-40B4-BE49-F238E27FC236}">
                <a16:creationId xmlns:a16="http://schemas.microsoft.com/office/drawing/2014/main" id="{E43C6C89-C6E2-8900-710C-0109E4CF2E6F}"/>
              </a:ext>
            </a:extLst>
          </p:cNvPr>
          <p:cNvSpPr/>
          <p:nvPr/>
        </p:nvSpPr>
        <p:spPr>
          <a:xfrm>
            <a:off x="3115056" y="2240280"/>
            <a:ext cx="978408" cy="484632"/>
          </a:xfrm>
          <a:prstGeom prst="homePlat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99F0230-A9A1-5E94-DB1A-753CDFFC5033}"/>
              </a:ext>
            </a:extLst>
          </p:cNvPr>
          <p:cNvCxnSpPr>
            <a:cxnSpLocks/>
          </p:cNvCxnSpPr>
          <p:nvPr/>
        </p:nvCxnSpPr>
        <p:spPr>
          <a:xfrm flipV="1">
            <a:off x="5091685" y="2255520"/>
            <a:ext cx="0" cy="11887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Arrow: Pentagon 14">
            <a:extLst>
              <a:ext uri="{FF2B5EF4-FFF2-40B4-BE49-F238E27FC236}">
                <a16:creationId xmlns:a16="http://schemas.microsoft.com/office/drawing/2014/main" id="{4466E7D8-DBE1-4965-5DCC-AF9999BDDCBD}"/>
              </a:ext>
            </a:extLst>
          </p:cNvPr>
          <p:cNvSpPr/>
          <p:nvPr/>
        </p:nvSpPr>
        <p:spPr>
          <a:xfrm>
            <a:off x="5091685" y="2231136"/>
            <a:ext cx="978408" cy="484632"/>
          </a:xfrm>
          <a:prstGeom prst="homePlat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078274F-8CAD-1179-50C5-C79311C6A393}"/>
              </a:ext>
            </a:extLst>
          </p:cNvPr>
          <p:cNvCxnSpPr>
            <a:cxnSpLocks/>
          </p:cNvCxnSpPr>
          <p:nvPr/>
        </p:nvCxnSpPr>
        <p:spPr>
          <a:xfrm flipV="1">
            <a:off x="9735312" y="2240280"/>
            <a:ext cx="0" cy="11887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Arrow: Pentagon 16">
            <a:extLst>
              <a:ext uri="{FF2B5EF4-FFF2-40B4-BE49-F238E27FC236}">
                <a16:creationId xmlns:a16="http://schemas.microsoft.com/office/drawing/2014/main" id="{2E42E1CF-9BD2-45B7-F7A0-D77184DEA055}"/>
              </a:ext>
            </a:extLst>
          </p:cNvPr>
          <p:cNvSpPr/>
          <p:nvPr/>
        </p:nvSpPr>
        <p:spPr>
          <a:xfrm>
            <a:off x="7194802" y="2240280"/>
            <a:ext cx="978408" cy="484632"/>
          </a:xfrm>
          <a:prstGeom prst="homePlat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9FB684B-BD7C-E95C-C87A-6C6E18DAA61B}"/>
              </a:ext>
            </a:extLst>
          </p:cNvPr>
          <p:cNvCxnSpPr>
            <a:cxnSpLocks/>
          </p:cNvCxnSpPr>
          <p:nvPr/>
        </p:nvCxnSpPr>
        <p:spPr>
          <a:xfrm flipV="1">
            <a:off x="7194802" y="2240280"/>
            <a:ext cx="0" cy="11887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Arrow: Pentagon 18">
            <a:extLst>
              <a:ext uri="{FF2B5EF4-FFF2-40B4-BE49-F238E27FC236}">
                <a16:creationId xmlns:a16="http://schemas.microsoft.com/office/drawing/2014/main" id="{8C2A8CF7-5E21-55AB-D070-D59DB8C9C903}"/>
              </a:ext>
            </a:extLst>
          </p:cNvPr>
          <p:cNvSpPr/>
          <p:nvPr/>
        </p:nvSpPr>
        <p:spPr>
          <a:xfrm>
            <a:off x="9717024" y="2231136"/>
            <a:ext cx="978408" cy="484632"/>
          </a:xfrm>
          <a:prstGeom prst="homePlat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6874764-0AC4-80E8-0C02-1550542CECC2}"/>
              </a:ext>
            </a:extLst>
          </p:cNvPr>
          <p:cNvSpPr txBox="1"/>
          <p:nvPr/>
        </p:nvSpPr>
        <p:spPr>
          <a:xfrm>
            <a:off x="649224" y="3657601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Project launch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675F5EF-95DA-5DC8-A3B4-D06D67ACEA72}"/>
              </a:ext>
            </a:extLst>
          </p:cNvPr>
          <p:cNvSpPr txBox="1"/>
          <p:nvPr/>
        </p:nvSpPr>
        <p:spPr>
          <a:xfrm>
            <a:off x="649224" y="4178808"/>
            <a:ext cx="170078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/>
              <a:t>Jindal Steel launched its flagship project in 2005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0B2A255-70C9-F963-F0A9-AE32E937C90A}"/>
              </a:ext>
            </a:extLst>
          </p:cNvPr>
          <p:cNvSpPr txBox="1"/>
          <p:nvPr/>
        </p:nvSpPr>
        <p:spPr>
          <a:xfrm>
            <a:off x="2670048" y="3657601"/>
            <a:ext cx="166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New Facility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F483BC2-2480-4A43-8750-F6CCF3DC8C7B}"/>
              </a:ext>
            </a:extLst>
          </p:cNvPr>
          <p:cNvSpPr txBox="1"/>
          <p:nvPr/>
        </p:nvSpPr>
        <p:spPr>
          <a:xfrm>
            <a:off x="2670048" y="4055697"/>
            <a:ext cx="170078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/>
              <a:t>A new manufacturing facility was inaugurated in 2010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96F9F3D-91D8-9849-0222-45FACB02BEAB}"/>
              </a:ext>
            </a:extLst>
          </p:cNvPr>
          <p:cNvSpPr txBox="1"/>
          <p:nvPr/>
        </p:nvSpPr>
        <p:spPr>
          <a:xfrm>
            <a:off x="4370832" y="3670687"/>
            <a:ext cx="2084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Market Expansion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2A69074-56FF-0A06-D666-4A3B2962FDBF}"/>
              </a:ext>
            </a:extLst>
          </p:cNvPr>
          <p:cNvSpPr txBox="1"/>
          <p:nvPr/>
        </p:nvSpPr>
        <p:spPr>
          <a:xfrm>
            <a:off x="4369309" y="4108865"/>
            <a:ext cx="170078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/>
              <a:t>The company expanded its market reach to Southeast Asia in 2015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FD1C0A2-A449-9CA3-2C67-D0823AEFAD64}"/>
              </a:ext>
            </a:extLst>
          </p:cNvPr>
          <p:cNvSpPr txBox="1"/>
          <p:nvPr/>
        </p:nvSpPr>
        <p:spPr>
          <a:xfrm>
            <a:off x="6492238" y="3532477"/>
            <a:ext cx="17007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Strategic </a:t>
            </a:r>
          </a:p>
          <a:p>
            <a:pPr algn="ctr"/>
            <a:r>
              <a:rPr lang="en-IN" b="1" dirty="0"/>
              <a:t>Partnership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7CE6A1C-51AE-2D3D-ED6E-4378330BFA79}"/>
              </a:ext>
            </a:extLst>
          </p:cNvPr>
          <p:cNvSpPr txBox="1"/>
          <p:nvPr/>
        </p:nvSpPr>
        <p:spPr>
          <a:xfrm>
            <a:off x="6681454" y="4194850"/>
            <a:ext cx="170078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/>
              <a:t>In 2018, Jindal Steel formed a strategic partnership with a leading global firm. 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97FCD18-266B-32DD-5D02-D6304F734FD2}"/>
              </a:ext>
            </a:extLst>
          </p:cNvPr>
          <p:cNvSpPr txBox="1"/>
          <p:nvPr/>
        </p:nvSpPr>
        <p:spPr>
          <a:xfrm>
            <a:off x="8994656" y="3635187"/>
            <a:ext cx="2094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Innovation Award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D85DE0E-01D3-C23F-E52E-D4A67AAF6593}"/>
              </a:ext>
            </a:extLst>
          </p:cNvPr>
          <p:cNvSpPr txBox="1"/>
          <p:nvPr/>
        </p:nvSpPr>
        <p:spPr>
          <a:xfrm>
            <a:off x="8994656" y="4108865"/>
            <a:ext cx="170077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/>
              <a:t>The company received the Innovation Award in 2021 for its sustainable practices </a:t>
            </a:r>
          </a:p>
          <a:p>
            <a:endParaRPr lang="en-IN" sz="1600" dirty="0"/>
          </a:p>
        </p:txBody>
      </p:sp>
    </p:spTree>
    <p:extLst>
      <p:ext uri="{BB962C8B-B14F-4D97-AF65-F5344CB8AC3E}">
        <p14:creationId xmlns:p14="http://schemas.microsoft.com/office/powerpoint/2010/main" val="3439335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BAC3F6-7019-EB38-2425-08C9E283C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SWOT Analysis of Jindal steel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A1E94CF-C7C9-531D-0CE8-339ACC82FCD6}"/>
              </a:ext>
            </a:extLst>
          </p:cNvPr>
          <p:cNvSpPr/>
          <p:nvPr/>
        </p:nvSpPr>
        <p:spPr>
          <a:xfrm>
            <a:off x="941832" y="1289305"/>
            <a:ext cx="6391656" cy="45719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Flowchart: Connector 4">
            <a:extLst>
              <a:ext uri="{FF2B5EF4-FFF2-40B4-BE49-F238E27FC236}">
                <a16:creationId xmlns:a16="http://schemas.microsoft.com/office/drawing/2014/main" id="{9C55B99A-6EFC-2E98-7A52-0C51121D1A8A}"/>
              </a:ext>
            </a:extLst>
          </p:cNvPr>
          <p:cNvSpPr/>
          <p:nvPr/>
        </p:nvSpPr>
        <p:spPr>
          <a:xfrm>
            <a:off x="719328" y="1690688"/>
            <a:ext cx="1996440" cy="1993392"/>
          </a:xfrm>
          <a:prstGeom prst="flowChart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6000" dirty="0"/>
              <a:t>s</a:t>
            </a:r>
          </a:p>
        </p:txBody>
      </p:sp>
      <p:sp>
        <p:nvSpPr>
          <p:cNvPr id="6" name="Flowchart: Connector 5">
            <a:extLst>
              <a:ext uri="{FF2B5EF4-FFF2-40B4-BE49-F238E27FC236}">
                <a16:creationId xmlns:a16="http://schemas.microsoft.com/office/drawing/2014/main" id="{FAD74AE0-605D-6BCC-506B-A9CA8CB3ED6D}"/>
              </a:ext>
            </a:extLst>
          </p:cNvPr>
          <p:cNvSpPr/>
          <p:nvPr/>
        </p:nvSpPr>
        <p:spPr>
          <a:xfrm>
            <a:off x="2670048" y="3502152"/>
            <a:ext cx="1996440" cy="1993392"/>
          </a:xfrm>
          <a:prstGeom prst="flowChart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6000" dirty="0"/>
              <a:t>T</a:t>
            </a:r>
          </a:p>
        </p:txBody>
      </p:sp>
      <p:sp>
        <p:nvSpPr>
          <p:cNvPr id="7" name="Flowchart: Connector 6">
            <a:extLst>
              <a:ext uri="{FF2B5EF4-FFF2-40B4-BE49-F238E27FC236}">
                <a16:creationId xmlns:a16="http://schemas.microsoft.com/office/drawing/2014/main" id="{75A0B759-9CFA-1AA1-EA4C-7FD4CF1899FB}"/>
              </a:ext>
            </a:extLst>
          </p:cNvPr>
          <p:cNvSpPr/>
          <p:nvPr/>
        </p:nvSpPr>
        <p:spPr>
          <a:xfrm>
            <a:off x="2670048" y="1618172"/>
            <a:ext cx="1996440" cy="1993392"/>
          </a:xfrm>
          <a:prstGeom prst="flowChartConnector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5400" dirty="0"/>
              <a:t>W</a:t>
            </a:r>
            <a:endParaRPr lang="en-IN" sz="6000" dirty="0"/>
          </a:p>
        </p:txBody>
      </p:sp>
      <p:sp>
        <p:nvSpPr>
          <p:cNvPr id="8" name="Flowchart: Connector 7">
            <a:extLst>
              <a:ext uri="{FF2B5EF4-FFF2-40B4-BE49-F238E27FC236}">
                <a16:creationId xmlns:a16="http://schemas.microsoft.com/office/drawing/2014/main" id="{99B03534-6D79-6526-336B-AFD4D827A6B3}"/>
              </a:ext>
            </a:extLst>
          </p:cNvPr>
          <p:cNvSpPr/>
          <p:nvPr/>
        </p:nvSpPr>
        <p:spPr>
          <a:xfrm>
            <a:off x="719328" y="3502152"/>
            <a:ext cx="1996440" cy="1993392"/>
          </a:xfrm>
          <a:prstGeom prst="flowChartConnector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6000" dirty="0"/>
              <a:t>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2305DD-B9F6-E6CD-F81B-881CF25F83C2}"/>
              </a:ext>
            </a:extLst>
          </p:cNvPr>
          <p:cNvSpPr txBox="1"/>
          <p:nvPr/>
        </p:nvSpPr>
        <p:spPr>
          <a:xfrm>
            <a:off x="5193792" y="1690688"/>
            <a:ext cx="1124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Strength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044405-F57A-BB16-6CE6-B9873CC80AC5}"/>
              </a:ext>
            </a:extLst>
          </p:cNvPr>
          <p:cNvSpPr txBox="1"/>
          <p:nvPr/>
        </p:nvSpPr>
        <p:spPr>
          <a:xfrm>
            <a:off x="5166360" y="2135011"/>
            <a:ext cx="269748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/>
              <a:t>Jindal Steel holds a strong position in the steel industry, being one of the largest producers in India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E5580AC-C555-2406-400E-E4E04077750D}"/>
              </a:ext>
            </a:extLst>
          </p:cNvPr>
          <p:cNvSpPr txBox="1"/>
          <p:nvPr/>
        </p:nvSpPr>
        <p:spPr>
          <a:xfrm>
            <a:off x="5193792" y="3611564"/>
            <a:ext cx="2139696" cy="382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Opportunities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200B425-3F13-9EB8-DB56-6F00E90FF367}"/>
              </a:ext>
            </a:extLst>
          </p:cNvPr>
          <p:cNvSpPr txBox="1"/>
          <p:nvPr/>
        </p:nvSpPr>
        <p:spPr>
          <a:xfrm>
            <a:off x="5166360" y="4172105"/>
            <a:ext cx="233172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/>
              <a:t>There are substantial opportunities for Jindal Steel to expand its market share in emerging economies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32FF1D5-F86E-A069-8A14-5A38ACEA39B6}"/>
              </a:ext>
            </a:extLst>
          </p:cNvPr>
          <p:cNvSpPr txBox="1"/>
          <p:nvPr/>
        </p:nvSpPr>
        <p:spPr>
          <a:xfrm>
            <a:off x="8775032" y="1618172"/>
            <a:ext cx="2697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Weaknesses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F688616-9EF6-6C16-A980-88DE0F0920F7}"/>
              </a:ext>
            </a:extLst>
          </p:cNvPr>
          <p:cNvSpPr txBox="1"/>
          <p:nvPr/>
        </p:nvSpPr>
        <p:spPr>
          <a:xfrm>
            <a:off x="8775032" y="2135011"/>
            <a:ext cx="26974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Rising raw material costs have been a significant challenge for Jindal steel.</a:t>
            </a:r>
          </a:p>
          <a:p>
            <a:endParaRPr lang="en-IN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9EC97CE-32D3-71AA-BD38-2701B0A7AF8F}"/>
              </a:ext>
            </a:extLst>
          </p:cNvPr>
          <p:cNvSpPr txBox="1"/>
          <p:nvPr/>
        </p:nvSpPr>
        <p:spPr>
          <a:xfrm>
            <a:off x="8775032" y="3611564"/>
            <a:ext cx="2139696" cy="382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Threats </a:t>
            </a:r>
            <a:r>
              <a:rPr lang="en-IN" dirty="0"/>
              <a:t>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62A2065-5B8F-8684-9ADF-FAABBF53B8B2}"/>
              </a:ext>
            </a:extLst>
          </p:cNvPr>
          <p:cNvSpPr txBox="1"/>
          <p:nvPr/>
        </p:nvSpPr>
        <p:spPr>
          <a:xfrm>
            <a:off x="8775032" y="4172105"/>
            <a:ext cx="26974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Jindal steel is subject to stringent environment regulations that could impact operations</a:t>
            </a:r>
          </a:p>
        </p:txBody>
      </p:sp>
    </p:spTree>
    <p:extLst>
      <p:ext uri="{BB962C8B-B14F-4D97-AF65-F5344CB8AC3E}">
        <p14:creationId xmlns:p14="http://schemas.microsoft.com/office/powerpoint/2010/main" val="22589127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4E55DB-1C84-7597-047A-06EF3649D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PESTEL Analysis on Jindal steel </a:t>
            </a:r>
            <a:endParaRPr lang="en-IN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1565D87-7D5F-88B0-0D4F-CC42069B6E26}"/>
              </a:ext>
            </a:extLst>
          </p:cNvPr>
          <p:cNvSpPr/>
          <p:nvPr/>
        </p:nvSpPr>
        <p:spPr>
          <a:xfrm>
            <a:off x="154686" y="1690688"/>
            <a:ext cx="1609344" cy="99764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/>
              <a:t>P</a:t>
            </a:r>
            <a:endParaRPr lang="en-IN" sz="6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069E284-73AA-BBE9-628A-CFEAB02C1982}"/>
              </a:ext>
            </a:extLst>
          </p:cNvPr>
          <p:cNvSpPr/>
          <p:nvPr/>
        </p:nvSpPr>
        <p:spPr>
          <a:xfrm>
            <a:off x="2193798" y="1690688"/>
            <a:ext cx="1609344" cy="99764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/>
              <a:t>E</a:t>
            </a:r>
            <a:endParaRPr lang="en-IN" sz="60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4638E0C-C2CF-8F0D-1AF8-C7E0346F0EF8}"/>
              </a:ext>
            </a:extLst>
          </p:cNvPr>
          <p:cNvSpPr/>
          <p:nvPr/>
        </p:nvSpPr>
        <p:spPr>
          <a:xfrm>
            <a:off x="4311777" y="1690688"/>
            <a:ext cx="1609344" cy="99764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/>
              <a:t>S</a:t>
            </a:r>
            <a:endParaRPr lang="en-IN" sz="60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35FF332-C24C-854A-224D-AEE4C4C9A422}"/>
              </a:ext>
            </a:extLst>
          </p:cNvPr>
          <p:cNvSpPr/>
          <p:nvPr/>
        </p:nvSpPr>
        <p:spPr>
          <a:xfrm>
            <a:off x="8463151" y="1690688"/>
            <a:ext cx="1609344" cy="99764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/>
              <a:t>E</a:t>
            </a:r>
            <a:endParaRPr lang="en-IN" sz="6000" b="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0D139A-1C35-7EA8-B01B-C882B0B7087E}"/>
              </a:ext>
            </a:extLst>
          </p:cNvPr>
          <p:cNvSpPr/>
          <p:nvPr/>
        </p:nvSpPr>
        <p:spPr>
          <a:xfrm>
            <a:off x="6387464" y="1690688"/>
            <a:ext cx="1609344" cy="99764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/>
              <a:t>T</a:t>
            </a:r>
            <a:endParaRPr lang="en-IN" sz="60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1F10B96-462B-72E1-CDC8-D7C031F85640}"/>
              </a:ext>
            </a:extLst>
          </p:cNvPr>
          <p:cNvSpPr/>
          <p:nvPr/>
        </p:nvSpPr>
        <p:spPr>
          <a:xfrm>
            <a:off x="10538838" y="1690688"/>
            <a:ext cx="1609344" cy="99764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/>
              <a:t>L</a:t>
            </a:r>
            <a:endParaRPr lang="en-IN" sz="6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E5D7BD-9059-35FD-48CF-D2028D6A464A}"/>
              </a:ext>
            </a:extLst>
          </p:cNvPr>
          <p:cNvSpPr txBox="1"/>
          <p:nvPr/>
        </p:nvSpPr>
        <p:spPr>
          <a:xfrm>
            <a:off x="154686" y="2852928"/>
            <a:ext cx="160934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Political stability in India supports a favorable business environment for Jindal steel. </a:t>
            </a:r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4D2848D-6CD5-5AAC-E1D8-E766993E49FC}"/>
              </a:ext>
            </a:extLst>
          </p:cNvPr>
          <p:cNvSpPr txBox="1"/>
          <p:nvPr/>
        </p:nvSpPr>
        <p:spPr>
          <a:xfrm>
            <a:off x="2229893" y="2852927"/>
            <a:ext cx="160934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demand for steel is  increasing due to infrastructure development in India.</a:t>
            </a:r>
            <a:endParaRPr lang="en-IN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D036D2C-E46F-FCDB-12A2-E03976E3B022}"/>
              </a:ext>
            </a:extLst>
          </p:cNvPr>
          <p:cNvSpPr txBox="1"/>
          <p:nvPr/>
        </p:nvSpPr>
        <p:spPr>
          <a:xfrm>
            <a:off x="4305100" y="2877003"/>
            <a:ext cx="160934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Recent regulatory changes aim to enhance sustainability in the steel industry.</a:t>
            </a:r>
            <a:endParaRPr lang="en-IN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D611F2E-EADC-D8C9-BE5E-3B680E592FD9}"/>
              </a:ext>
            </a:extLst>
          </p:cNvPr>
          <p:cNvSpPr txBox="1"/>
          <p:nvPr/>
        </p:nvSpPr>
        <p:spPr>
          <a:xfrm>
            <a:off x="6387464" y="2907385"/>
            <a:ext cx="160934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Innovations in steel production technology are improving efficiency and reducing costs. </a:t>
            </a:r>
            <a:endParaRPr lang="en-IN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6503AB2-6325-0C2B-A1B9-51976BDA9B35}"/>
              </a:ext>
            </a:extLst>
          </p:cNvPr>
          <p:cNvSpPr txBox="1"/>
          <p:nvPr/>
        </p:nvSpPr>
        <p:spPr>
          <a:xfrm>
            <a:off x="8469828" y="2852927"/>
            <a:ext cx="160934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Jindal steel is focusing on reducing its carbon footprint through sustainable practices.</a:t>
            </a:r>
            <a:endParaRPr lang="en-IN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1F1A98B-0BAE-44F6-591E-410C82E6ACFB}"/>
              </a:ext>
            </a:extLst>
          </p:cNvPr>
          <p:cNvSpPr txBox="1"/>
          <p:nvPr/>
        </p:nvSpPr>
        <p:spPr>
          <a:xfrm>
            <a:off x="10538838" y="2991426"/>
            <a:ext cx="160934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Adhering to legal standards is essential for Jindal steel to avoid </a:t>
            </a:r>
            <a:r>
              <a:rPr lang="en-US" dirty="0" err="1"/>
              <a:t>penalities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343634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C13C3-76CE-748F-61D6-019BC3928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Hierarchy of Jindal Steel’s Business Strategy </a:t>
            </a:r>
            <a:endParaRPr lang="en-IN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0FC2855-F313-0E54-72FA-6C75DC64E46D}"/>
              </a:ext>
            </a:extLst>
          </p:cNvPr>
          <p:cNvSpPr/>
          <p:nvPr/>
        </p:nvSpPr>
        <p:spPr>
          <a:xfrm>
            <a:off x="0" y="1591056"/>
            <a:ext cx="2843784" cy="60350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8848D46-A034-80BE-51B2-270D7A18F592}"/>
              </a:ext>
            </a:extLst>
          </p:cNvPr>
          <p:cNvSpPr/>
          <p:nvPr/>
        </p:nvSpPr>
        <p:spPr>
          <a:xfrm>
            <a:off x="0" y="2399728"/>
            <a:ext cx="3675888" cy="60350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C310603-0AD5-F809-A588-F22156A463A5}"/>
              </a:ext>
            </a:extLst>
          </p:cNvPr>
          <p:cNvSpPr/>
          <p:nvPr/>
        </p:nvSpPr>
        <p:spPr>
          <a:xfrm>
            <a:off x="0" y="3208400"/>
            <a:ext cx="4599432" cy="60350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E19EAC9-9457-6A57-F7C5-A80280E45C1D}"/>
              </a:ext>
            </a:extLst>
          </p:cNvPr>
          <p:cNvSpPr/>
          <p:nvPr/>
        </p:nvSpPr>
        <p:spPr>
          <a:xfrm>
            <a:off x="0" y="4017072"/>
            <a:ext cx="5522976" cy="60350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1E4BB6C-3354-8983-4D55-86B8E69C1B82}"/>
              </a:ext>
            </a:extLst>
          </p:cNvPr>
          <p:cNvSpPr/>
          <p:nvPr/>
        </p:nvSpPr>
        <p:spPr>
          <a:xfrm>
            <a:off x="0" y="4825744"/>
            <a:ext cx="6272784" cy="603504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AC6B48-BB62-A2AD-F388-680CCEB251B3}"/>
              </a:ext>
            </a:extLst>
          </p:cNvPr>
          <p:cNvSpPr txBox="1"/>
          <p:nvPr/>
        </p:nvSpPr>
        <p:spPr>
          <a:xfrm>
            <a:off x="3176337" y="1591056"/>
            <a:ext cx="36758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Foundational Goals </a:t>
            </a:r>
          </a:p>
          <a:p>
            <a:r>
              <a:rPr lang="en-US" b="1" dirty="0"/>
              <a:t>   </a:t>
            </a:r>
            <a:r>
              <a:rPr lang="en-US" dirty="0"/>
              <a:t>We build a strong culture </a:t>
            </a:r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EDE4C01-E2C8-0A5E-5160-1A6E1BEBAB8C}"/>
              </a:ext>
            </a:extLst>
          </p:cNvPr>
          <p:cNvSpPr txBox="1"/>
          <p:nvPr/>
        </p:nvSpPr>
        <p:spPr>
          <a:xfrm>
            <a:off x="4114800" y="2378314"/>
            <a:ext cx="36758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Operational Efficiency </a:t>
            </a:r>
          </a:p>
          <a:p>
            <a:r>
              <a:rPr lang="en-US" dirty="0"/>
              <a:t>    We improve production processes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A89DA75-3545-7928-36C7-D76810DD1C24}"/>
              </a:ext>
            </a:extLst>
          </p:cNvPr>
          <p:cNvSpPr txBox="1"/>
          <p:nvPr/>
        </p:nvSpPr>
        <p:spPr>
          <a:xfrm>
            <a:off x="5014281" y="3162503"/>
            <a:ext cx="36758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Market Expansion </a:t>
            </a:r>
          </a:p>
          <a:p>
            <a:r>
              <a:rPr lang="en-US" b="1" dirty="0"/>
              <a:t>    </a:t>
            </a:r>
            <a:r>
              <a:rPr lang="en-US" dirty="0"/>
              <a:t>We explore new markets </a:t>
            </a:r>
            <a:endParaRPr lang="en-IN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BD4DFCC-4184-5C5A-E081-992800EA3266}"/>
              </a:ext>
            </a:extLst>
          </p:cNvPr>
          <p:cNvSpPr txBox="1"/>
          <p:nvPr/>
        </p:nvSpPr>
        <p:spPr>
          <a:xfrm>
            <a:off x="5952743" y="4014002"/>
            <a:ext cx="51965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Innovation </a:t>
            </a:r>
            <a:r>
              <a:rPr lang="en-IN" b="1" dirty="0"/>
              <a:t>Focus </a:t>
            </a:r>
          </a:p>
          <a:p>
            <a:r>
              <a:rPr lang="en-IN" b="1" dirty="0"/>
              <a:t>   </a:t>
            </a:r>
            <a:r>
              <a:rPr lang="en-IN" dirty="0"/>
              <a:t>We drive technological advancements</a:t>
            </a:r>
            <a:endParaRPr lang="en-US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ED56295-E30B-8127-B10F-10A1751F5596}"/>
              </a:ext>
            </a:extLst>
          </p:cNvPr>
          <p:cNvSpPr txBox="1"/>
          <p:nvPr/>
        </p:nvSpPr>
        <p:spPr>
          <a:xfrm>
            <a:off x="6852224" y="4865501"/>
            <a:ext cx="41687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Sustainability initiatives </a:t>
            </a:r>
          </a:p>
          <a:p>
            <a:r>
              <a:rPr lang="en-US" b="1" dirty="0"/>
              <a:t>    </a:t>
            </a:r>
            <a:r>
              <a:rPr lang="en-US" dirty="0"/>
              <a:t>We commit to eco-friendly practices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3740509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14120-17ED-E7FE-049B-C4868101CE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Step-by-Step Process of Steel Manufacturing </a:t>
            </a:r>
            <a:endParaRPr lang="en-IN" b="1" dirty="0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C628A4CF-E1C1-E218-0D7E-78A2A9881267}"/>
              </a:ext>
            </a:extLst>
          </p:cNvPr>
          <p:cNvSpPr/>
          <p:nvPr/>
        </p:nvSpPr>
        <p:spPr>
          <a:xfrm>
            <a:off x="657726" y="2620879"/>
            <a:ext cx="2823411" cy="1616242"/>
          </a:xfrm>
          <a:prstGeom prst="chevro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Raw Materials 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79584A29-CF7C-E39E-C740-89CFE0293D0F}"/>
              </a:ext>
            </a:extLst>
          </p:cNvPr>
          <p:cNvSpPr/>
          <p:nvPr/>
        </p:nvSpPr>
        <p:spPr>
          <a:xfrm>
            <a:off x="3272589" y="2620879"/>
            <a:ext cx="2823411" cy="1616242"/>
          </a:xfrm>
          <a:prstGeom prst="chevro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Production Process 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5" name="Arrow: Chevron 4">
            <a:extLst>
              <a:ext uri="{FF2B5EF4-FFF2-40B4-BE49-F238E27FC236}">
                <a16:creationId xmlns:a16="http://schemas.microsoft.com/office/drawing/2014/main" id="{AC60881D-7643-5573-D981-BCF5D90BD8E4}"/>
              </a:ext>
            </a:extLst>
          </p:cNvPr>
          <p:cNvSpPr/>
          <p:nvPr/>
        </p:nvSpPr>
        <p:spPr>
          <a:xfrm>
            <a:off x="5915526" y="2620879"/>
            <a:ext cx="2823411" cy="1616242"/>
          </a:xfrm>
          <a:prstGeom prst="chevro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Quality Control 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6" name="Arrow: Chevron 5">
            <a:extLst>
              <a:ext uri="{FF2B5EF4-FFF2-40B4-BE49-F238E27FC236}">
                <a16:creationId xmlns:a16="http://schemas.microsoft.com/office/drawing/2014/main" id="{979802A3-A015-E45A-0807-D8E3B0630086}"/>
              </a:ext>
            </a:extLst>
          </p:cNvPr>
          <p:cNvSpPr/>
          <p:nvPr/>
        </p:nvSpPr>
        <p:spPr>
          <a:xfrm>
            <a:off x="8710863" y="2620879"/>
            <a:ext cx="2823411" cy="1616242"/>
          </a:xfrm>
          <a:prstGeom prst="chevro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Final products </a:t>
            </a:r>
            <a:endParaRPr lang="en-I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21972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BD3E373-91AB-9941-2038-4A7C0C2C45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149516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9B1855D-C462-88E0-731F-E9ED9F11E5D4}"/>
              </a:ext>
            </a:extLst>
          </p:cNvPr>
          <p:cNvSpPr txBox="1"/>
          <p:nvPr/>
        </p:nvSpPr>
        <p:spPr>
          <a:xfrm>
            <a:off x="5342021" y="304800"/>
            <a:ext cx="31602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primary raw materials for steel for steel manufacturing are iron ore, coal and limestone.</a:t>
            </a:r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27D223-F579-628B-BB27-8BA30115AE5D}"/>
              </a:ext>
            </a:extLst>
          </p:cNvPr>
          <p:cNvSpPr txBox="1"/>
          <p:nvPr/>
        </p:nvSpPr>
        <p:spPr>
          <a:xfrm>
            <a:off x="5342018" y="2773415"/>
            <a:ext cx="31602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production process begins with the smelting of iron ore in a blast furnace </a:t>
            </a:r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8549B9-D61F-8615-ACBC-97412B101888}"/>
              </a:ext>
            </a:extLst>
          </p:cNvPr>
          <p:cNvSpPr txBox="1"/>
          <p:nvPr/>
        </p:nvSpPr>
        <p:spPr>
          <a:xfrm>
            <a:off x="5342019" y="4965032"/>
            <a:ext cx="31602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Quality control is implemented at every stage of the manufacturing process </a:t>
            </a:r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EE3007E-F0BC-7E96-F3C0-8873A21820AB}"/>
              </a:ext>
            </a:extLst>
          </p:cNvPr>
          <p:cNvSpPr txBox="1"/>
          <p:nvPr/>
        </p:nvSpPr>
        <p:spPr>
          <a:xfrm>
            <a:off x="8502313" y="304799"/>
            <a:ext cx="31602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These materials are sourced from various suppliers to ensure quality and consistency </a:t>
            </a:r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2D4A75-F235-1CC3-0EE2-17FF7BD69B27}"/>
              </a:ext>
            </a:extLst>
          </p:cNvPr>
          <p:cNvSpPr txBox="1"/>
          <p:nvPr/>
        </p:nvSpPr>
        <p:spPr>
          <a:xfrm>
            <a:off x="8694815" y="2773415"/>
            <a:ext cx="31602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process convers iron ore into molten iron, which is then refined to produce steel.</a:t>
            </a:r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1A17678-561E-5A78-FFFC-3FDBD2FB0EA9}"/>
              </a:ext>
            </a:extLst>
          </p:cNvPr>
          <p:cNvSpPr txBox="1"/>
          <p:nvPr/>
        </p:nvSpPr>
        <p:spPr>
          <a:xfrm>
            <a:off x="8694815" y="4965032"/>
            <a:ext cx="31602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final product include various steel grades and forms, such as sheets, bars and coils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363813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383A503-97E3-4C5B-3205-A9345306EF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500" y="0"/>
            <a:ext cx="51435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46C46FC-05D0-4E6C-50CD-E10E0BB09AD7}"/>
              </a:ext>
            </a:extLst>
          </p:cNvPr>
          <p:cNvSpPr txBox="1"/>
          <p:nvPr/>
        </p:nvSpPr>
        <p:spPr>
          <a:xfrm>
            <a:off x="240632" y="336884"/>
            <a:ext cx="5662863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The company’s revenue has grown by 15% reflecting strong market demand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Supply chain disruptions have caused delays in production schedules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The company is focusing on sustainable practices to reduce its carbon footprint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The construction sector’s recovery is expected to drive steel consumption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The company plans to expand its product line to include more eco friendly options 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36495276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26B0339-27B3-7D67-66A6-D6D0395BCD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Jindal Steel’s Performance and Future Outlook </a:t>
            </a:r>
            <a:endParaRPr lang="en-IN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34D3E80-5633-A088-B089-53B83A2B4E2E}"/>
              </a:ext>
            </a:extLst>
          </p:cNvPr>
          <p:cNvSpPr/>
          <p:nvPr/>
        </p:nvSpPr>
        <p:spPr>
          <a:xfrm>
            <a:off x="838200" y="1299411"/>
            <a:ext cx="10515600" cy="4812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Arrow: Pentagon 5">
            <a:extLst>
              <a:ext uri="{FF2B5EF4-FFF2-40B4-BE49-F238E27FC236}">
                <a16:creationId xmlns:a16="http://schemas.microsoft.com/office/drawing/2014/main" id="{64B703D2-E98C-DF7F-714C-03608ACE9424}"/>
              </a:ext>
            </a:extLst>
          </p:cNvPr>
          <p:cNvSpPr/>
          <p:nvPr/>
        </p:nvSpPr>
        <p:spPr>
          <a:xfrm>
            <a:off x="288758" y="1690688"/>
            <a:ext cx="2727158" cy="667502"/>
          </a:xfrm>
          <a:prstGeom prst="homePlat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Performance </a:t>
            </a:r>
            <a:endParaRPr lang="en-IN" dirty="0"/>
          </a:p>
        </p:txBody>
      </p:sp>
      <p:sp>
        <p:nvSpPr>
          <p:cNvPr id="7" name="Arrow: Pentagon 6">
            <a:extLst>
              <a:ext uri="{FF2B5EF4-FFF2-40B4-BE49-F238E27FC236}">
                <a16:creationId xmlns:a16="http://schemas.microsoft.com/office/drawing/2014/main" id="{AC95DB7F-5645-42DE-AD4F-0562B1826036}"/>
              </a:ext>
            </a:extLst>
          </p:cNvPr>
          <p:cNvSpPr/>
          <p:nvPr/>
        </p:nvSpPr>
        <p:spPr>
          <a:xfrm>
            <a:off x="4572000" y="1690688"/>
            <a:ext cx="2727158" cy="667502"/>
          </a:xfrm>
          <a:prstGeom prst="homePlat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Key Challenges</a:t>
            </a:r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B85137-9348-C9F3-660E-913F441A09F4}"/>
              </a:ext>
            </a:extLst>
          </p:cNvPr>
          <p:cNvSpPr txBox="1"/>
          <p:nvPr/>
        </p:nvSpPr>
        <p:spPr>
          <a:xfrm>
            <a:off x="288758" y="2662989"/>
            <a:ext cx="27271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Jindal Steel has shown a steady increase in production capacity over the past year </a:t>
            </a:r>
            <a:endParaRPr lang="en-IN" sz="1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1E99A0-47A4-6E29-4A8F-87AA48624E2F}"/>
              </a:ext>
            </a:extLst>
          </p:cNvPr>
          <p:cNvSpPr txBox="1"/>
          <p:nvPr/>
        </p:nvSpPr>
        <p:spPr>
          <a:xfrm>
            <a:off x="4572000" y="2701341"/>
            <a:ext cx="27271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The company faces rising raw material costs that impact profit margins. </a:t>
            </a:r>
            <a:endParaRPr lang="en-IN" sz="1600" dirty="0"/>
          </a:p>
        </p:txBody>
      </p:sp>
      <p:sp>
        <p:nvSpPr>
          <p:cNvPr id="10" name="Arrow: Pentagon 9">
            <a:extLst>
              <a:ext uri="{FF2B5EF4-FFF2-40B4-BE49-F238E27FC236}">
                <a16:creationId xmlns:a16="http://schemas.microsoft.com/office/drawing/2014/main" id="{C690DB62-4172-9404-3D9F-227DD0E6BCA0}"/>
              </a:ext>
            </a:extLst>
          </p:cNvPr>
          <p:cNvSpPr/>
          <p:nvPr/>
        </p:nvSpPr>
        <p:spPr>
          <a:xfrm>
            <a:off x="8626642" y="1690688"/>
            <a:ext cx="2727158" cy="667502"/>
          </a:xfrm>
          <a:prstGeom prst="homePlat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Strategic Initiatives </a:t>
            </a:r>
            <a:endParaRPr lang="en-IN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00ACCAB-1BED-E0B9-D931-9A0B20904EC6}"/>
              </a:ext>
            </a:extLst>
          </p:cNvPr>
          <p:cNvSpPr txBox="1"/>
          <p:nvPr/>
        </p:nvSpPr>
        <p:spPr>
          <a:xfrm>
            <a:off x="8626642" y="2701340"/>
            <a:ext cx="27271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Jindal Steel is investing in technology to enhance operational efficiency </a:t>
            </a:r>
            <a:endParaRPr lang="en-IN" sz="1600" dirty="0"/>
          </a:p>
        </p:txBody>
      </p:sp>
      <p:sp>
        <p:nvSpPr>
          <p:cNvPr id="12" name="Arrow: Pentagon 11">
            <a:extLst>
              <a:ext uri="{FF2B5EF4-FFF2-40B4-BE49-F238E27FC236}">
                <a16:creationId xmlns:a16="http://schemas.microsoft.com/office/drawing/2014/main" id="{95672552-53AB-38CE-4A24-CB99D41130E6}"/>
              </a:ext>
            </a:extLst>
          </p:cNvPr>
          <p:cNvSpPr/>
          <p:nvPr/>
        </p:nvSpPr>
        <p:spPr>
          <a:xfrm>
            <a:off x="2430379" y="3875489"/>
            <a:ext cx="2727158" cy="667502"/>
          </a:xfrm>
          <a:prstGeom prst="homePlat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Market Trends</a:t>
            </a:r>
            <a:endParaRPr lang="en-IN" dirty="0"/>
          </a:p>
        </p:txBody>
      </p:sp>
      <p:sp>
        <p:nvSpPr>
          <p:cNvPr id="13" name="Arrow: Pentagon 12">
            <a:extLst>
              <a:ext uri="{FF2B5EF4-FFF2-40B4-BE49-F238E27FC236}">
                <a16:creationId xmlns:a16="http://schemas.microsoft.com/office/drawing/2014/main" id="{EB192154-F769-BCB7-AA6A-03D616A708AD}"/>
              </a:ext>
            </a:extLst>
          </p:cNvPr>
          <p:cNvSpPr/>
          <p:nvPr/>
        </p:nvSpPr>
        <p:spPr>
          <a:xfrm>
            <a:off x="7034463" y="3875489"/>
            <a:ext cx="2727158" cy="667502"/>
          </a:xfrm>
          <a:prstGeom prst="homePlat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Future Projections </a:t>
            </a:r>
            <a:endParaRPr lang="en-IN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6A3829E-1342-6D19-D96E-BAB74E7C7F78}"/>
              </a:ext>
            </a:extLst>
          </p:cNvPr>
          <p:cNvSpPr txBox="1"/>
          <p:nvPr/>
        </p:nvSpPr>
        <p:spPr>
          <a:xfrm>
            <a:off x="2430379" y="4786537"/>
            <a:ext cx="27271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There is a growing demand for green steel in the global market </a:t>
            </a:r>
            <a:endParaRPr lang="en-IN" sz="1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931DE2F-0ABF-2FC5-9B29-65661AF633A4}"/>
              </a:ext>
            </a:extLst>
          </p:cNvPr>
          <p:cNvSpPr txBox="1"/>
          <p:nvPr/>
        </p:nvSpPr>
        <p:spPr>
          <a:xfrm>
            <a:off x="7034463" y="4786538"/>
            <a:ext cx="27271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Jindal steel aims to increase tis market share by 10% in the next fiscal year </a:t>
            </a:r>
            <a:endParaRPr lang="en-IN" sz="1600" dirty="0"/>
          </a:p>
        </p:txBody>
      </p:sp>
    </p:spTree>
    <p:extLst>
      <p:ext uri="{BB962C8B-B14F-4D97-AF65-F5344CB8AC3E}">
        <p14:creationId xmlns:p14="http://schemas.microsoft.com/office/powerpoint/2010/main" val="42137462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C7D85-2A54-8EA2-76C2-B45D4791A7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b="1" dirty="0"/>
              <a:t>Profitability funnel : From revenue to Net income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4B901ACD-6829-3CE4-27F0-B6B73E5BF62D}"/>
              </a:ext>
            </a:extLst>
          </p:cNvPr>
          <p:cNvSpPr/>
          <p:nvPr/>
        </p:nvSpPr>
        <p:spPr>
          <a:xfrm>
            <a:off x="374904" y="1618488"/>
            <a:ext cx="822960" cy="81381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4400" dirty="0"/>
              <a:t>1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C149A68-21BE-F619-2AF0-C0C191D43480}"/>
              </a:ext>
            </a:extLst>
          </p:cNvPr>
          <p:cNvSpPr/>
          <p:nvPr/>
        </p:nvSpPr>
        <p:spPr>
          <a:xfrm>
            <a:off x="374904" y="3429000"/>
            <a:ext cx="822960" cy="813816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4400" dirty="0"/>
              <a:t>2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B02474B-B205-D8E1-6677-A68F0E70D4F8}"/>
              </a:ext>
            </a:extLst>
          </p:cNvPr>
          <p:cNvSpPr/>
          <p:nvPr/>
        </p:nvSpPr>
        <p:spPr>
          <a:xfrm>
            <a:off x="426720" y="5239512"/>
            <a:ext cx="822960" cy="813816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4400" dirty="0"/>
              <a:t>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3450B3-6732-7B57-ECBE-F00FEC4A706C}"/>
              </a:ext>
            </a:extLst>
          </p:cNvPr>
          <p:cNvSpPr txBox="1"/>
          <p:nvPr/>
        </p:nvSpPr>
        <p:spPr>
          <a:xfrm>
            <a:off x="1507958" y="1690688"/>
            <a:ext cx="45880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Jindal Steel’s primary revenue source is steel production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F846BA-1975-EC34-4543-90D5B5257600}"/>
              </a:ext>
            </a:extLst>
          </p:cNvPr>
          <p:cNvSpPr txBox="1"/>
          <p:nvPr/>
        </p:nvSpPr>
        <p:spPr>
          <a:xfrm>
            <a:off x="1660358" y="5239512"/>
            <a:ext cx="45880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Net income results form subtracting total costs from revenue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011238-70B0-A043-75F0-FAB4D4E2B6A0}"/>
              </a:ext>
            </a:extLst>
          </p:cNvPr>
          <p:cNvSpPr txBox="1"/>
          <p:nvPr/>
        </p:nvSpPr>
        <p:spPr>
          <a:xfrm>
            <a:off x="1660358" y="3512742"/>
            <a:ext cx="4588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Key costs significantly impact profitability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601213D-23D3-F000-322B-532A7927F6A0}"/>
              </a:ext>
            </a:extLst>
          </p:cNvPr>
          <p:cNvSpPr/>
          <p:nvPr/>
        </p:nvSpPr>
        <p:spPr>
          <a:xfrm>
            <a:off x="8129016" y="1422619"/>
            <a:ext cx="3534878" cy="64633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80ACC6E-9E27-0C07-2CC7-1ACC9D7B720D}"/>
              </a:ext>
            </a:extLst>
          </p:cNvPr>
          <p:cNvSpPr/>
          <p:nvPr/>
        </p:nvSpPr>
        <p:spPr>
          <a:xfrm>
            <a:off x="8558784" y="2782669"/>
            <a:ext cx="2675342" cy="646331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9C36B07-D6CF-2425-DB83-764C279463E9}"/>
              </a:ext>
            </a:extLst>
          </p:cNvPr>
          <p:cNvSpPr/>
          <p:nvPr/>
        </p:nvSpPr>
        <p:spPr>
          <a:xfrm>
            <a:off x="8796929" y="4142719"/>
            <a:ext cx="2200656" cy="6463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E2F5699-A499-8737-4DEF-B72375D02EED}"/>
              </a:ext>
            </a:extLst>
          </p:cNvPr>
          <p:cNvSpPr/>
          <p:nvPr/>
        </p:nvSpPr>
        <p:spPr>
          <a:xfrm>
            <a:off x="8531352" y="2075444"/>
            <a:ext cx="3132542" cy="707225"/>
          </a:xfrm>
          <a:custGeom>
            <a:avLst/>
            <a:gdLst>
              <a:gd name="connsiteX0" fmla="*/ 0 w 2903942"/>
              <a:gd name="connsiteY0" fmla="*/ 0 h 713719"/>
              <a:gd name="connsiteX1" fmla="*/ 2903942 w 2903942"/>
              <a:gd name="connsiteY1" fmla="*/ 0 h 713719"/>
              <a:gd name="connsiteX2" fmla="*/ 2903942 w 2903942"/>
              <a:gd name="connsiteY2" fmla="*/ 713719 h 713719"/>
              <a:gd name="connsiteX3" fmla="*/ 0 w 2903942"/>
              <a:gd name="connsiteY3" fmla="*/ 713719 h 713719"/>
              <a:gd name="connsiteX4" fmla="*/ 0 w 2903942"/>
              <a:gd name="connsiteY4" fmla="*/ 0 h 713719"/>
              <a:gd name="connsiteX0" fmla="*/ 2117558 w 2903942"/>
              <a:gd name="connsiteY0" fmla="*/ 208548 h 713719"/>
              <a:gd name="connsiteX1" fmla="*/ 2903942 w 2903942"/>
              <a:gd name="connsiteY1" fmla="*/ 0 h 713719"/>
              <a:gd name="connsiteX2" fmla="*/ 2903942 w 2903942"/>
              <a:gd name="connsiteY2" fmla="*/ 713719 h 713719"/>
              <a:gd name="connsiteX3" fmla="*/ 0 w 2903942"/>
              <a:gd name="connsiteY3" fmla="*/ 713719 h 713719"/>
              <a:gd name="connsiteX4" fmla="*/ 2117558 w 2903942"/>
              <a:gd name="connsiteY4" fmla="*/ 208548 h 713719"/>
              <a:gd name="connsiteX0" fmla="*/ 2117558 w 2968111"/>
              <a:gd name="connsiteY0" fmla="*/ 208548 h 713719"/>
              <a:gd name="connsiteX1" fmla="*/ 2903942 w 2968111"/>
              <a:gd name="connsiteY1" fmla="*/ 0 h 713719"/>
              <a:gd name="connsiteX2" fmla="*/ 2968111 w 2968111"/>
              <a:gd name="connsiteY2" fmla="*/ 681635 h 713719"/>
              <a:gd name="connsiteX3" fmla="*/ 0 w 2968111"/>
              <a:gd name="connsiteY3" fmla="*/ 713719 h 713719"/>
              <a:gd name="connsiteX4" fmla="*/ 2117558 w 2968111"/>
              <a:gd name="connsiteY4" fmla="*/ 208548 h 713719"/>
              <a:gd name="connsiteX0" fmla="*/ 1604211 w 2968111"/>
              <a:gd name="connsiteY0" fmla="*/ 1 h 713719"/>
              <a:gd name="connsiteX1" fmla="*/ 2903942 w 2968111"/>
              <a:gd name="connsiteY1" fmla="*/ 0 h 713719"/>
              <a:gd name="connsiteX2" fmla="*/ 2968111 w 2968111"/>
              <a:gd name="connsiteY2" fmla="*/ 681635 h 713719"/>
              <a:gd name="connsiteX3" fmla="*/ 0 w 2968111"/>
              <a:gd name="connsiteY3" fmla="*/ 713719 h 713719"/>
              <a:gd name="connsiteX4" fmla="*/ 1604211 w 2968111"/>
              <a:gd name="connsiteY4" fmla="*/ 1 h 713719"/>
              <a:gd name="connsiteX0" fmla="*/ 1604211 w 2903942"/>
              <a:gd name="connsiteY0" fmla="*/ 1 h 713719"/>
              <a:gd name="connsiteX1" fmla="*/ 2903942 w 2903942"/>
              <a:gd name="connsiteY1" fmla="*/ 0 h 713719"/>
              <a:gd name="connsiteX2" fmla="*/ 1283690 w 2903942"/>
              <a:gd name="connsiteY2" fmla="*/ 681635 h 713719"/>
              <a:gd name="connsiteX3" fmla="*/ 0 w 2903942"/>
              <a:gd name="connsiteY3" fmla="*/ 713719 h 713719"/>
              <a:gd name="connsiteX4" fmla="*/ 1604211 w 2903942"/>
              <a:gd name="connsiteY4" fmla="*/ 1 h 713719"/>
              <a:gd name="connsiteX0" fmla="*/ 1604211 w 2903942"/>
              <a:gd name="connsiteY0" fmla="*/ 1 h 713719"/>
              <a:gd name="connsiteX1" fmla="*/ 2903942 w 2903942"/>
              <a:gd name="connsiteY1" fmla="*/ 0 h 713719"/>
              <a:gd name="connsiteX2" fmla="*/ 1315774 w 2903942"/>
              <a:gd name="connsiteY2" fmla="*/ 697824 h 713719"/>
              <a:gd name="connsiteX3" fmla="*/ 0 w 2903942"/>
              <a:gd name="connsiteY3" fmla="*/ 713719 h 713719"/>
              <a:gd name="connsiteX4" fmla="*/ 1604211 w 2903942"/>
              <a:gd name="connsiteY4" fmla="*/ 1 h 713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03942" h="713719">
                <a:moveTo>
                  <a:pt x="1604211" y="1"/>
                </a:moveTo>
                <a:lnTo>
                  <a:pt x="2903942" y="0"/>
                </a:lnTo>
                <a:lnTo>
                  <a:pt x="1315774" y="697824"/>
                </a:lnTo>
                <a:lnTo>
                  <a:pt x="0" y="713719"/>
                </a:lnTo>
                <a:lnTo>
                  <a:pt x="1604211" y="1"/>
                </a:lnTo>
                <a:close/>
              </a:path>
            </a:pathLst>
          </a:cu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Rectangle 13">
            <a:extLst>
              <a:ext uri="{FF2B5EF4-FFF2-40B4-BE49-F238E27FC236}">
                <a16:creationId xmlns:a16="http://schemas.microsoft.com/office/drawing/2014/main" id="{D9CC5464-483E-96AA-43AD-F28DE083F09C}"/>
              </a:ext>
            </a:extLst>
          </p:cNvPr>
          <p:cNvSpPr/>
          <p:nvPr/>
        </p:nvSpPr>
        <p:spPr>
          <a:xfrm>
            <a:off x="8759952" y="3429000"/>
            <a:ext cx="2474174" cy="707225"/>
          </a:xfrm>
          <a:custGeom>
            <a:avLst/>
            <a:gdLst>
              <a:gd name="connsiteX0" fmla="*/ 0 w 2903942"/>
              <a:gd name="connsiteY0" fmla="*/ 0 h 713719"/>
              <a:gd name="connsiteX1" fmla="*/ 2903942 w 2903942"/>
              <a:gd name="connsiteY1" fmla="*/ 0 h 713719"/>
              <a:gd name="connsiteX2" fmla="*/ 2903942 w 2903942"/>
              <a:gd name="connsiteY2" fmla="*/ 713719 h 713719"/>
              <a:gd name="connsiteX3" fmla="*/ 0 w 2903942"/>
              <a:gd name="connsiteY3" fmla="*/ 713719 h 713719"/>
              <a:gd name="connsiteX4" fmla="*/ 0 w 2903942"/>
              <a:gd name="connsiteY4" fmla="*/ 0 h 713719"/>
              <a:gd name="connsiteX0" fmla="*/ 2117558 w 2903942"/>
              <a:gd name="connsiteY0" fmla="*/ 208548 h 713719"/>
              <a:gd name="connsiteX1" fmla="*/ 2903942 w 2903942"/>
              <a:gd name="connsiteY1" fmla="*/ 0 h 713719"/>
              <a:gd name="connsiteX2" fmla="*/ 2903942 w 2903942"/>
              <a:gd name="connsiteY2" fmla="*/ 713719 h 713719"/>
              <a:gd name="connsiteX3" fmla="*/ 0 w 2903942"/>
              <a:gd name="connsiteY3" fmla="*/ 713719 h 713719"/>
              <a:gd name="connsiteX4" fmla="*/ 2117558 w 2903942"/>
              <a:gd name="connsiteY4" fmla="*/ 208548 h 713719"/>
              <a:gd name="connsiteX0" fmla="*/ 2117558 w 2968111"/>
              <a:gd name="connsiteY0" fmla="*/ 208548 h 713719"/>
              <a:gd name="connsiteX1" fmla="*/ 2903942 w 2968111"/>
              <a:gd name="connsiteY1" fmla="*/ 0 h 713719"/>
              <a:gd name="connsiteX2" fmla="*/ 2968111 w 2968111"/>
              <a:gd name="connsiteY2" fmla="*/ 681635 h 713719"/>
              <a:gd name="connsiteX3" fmla="*/ 0 w 2968111"/>
              <a:gd name="connsiteY3" fmla="*/ 713719 h 713719"/>
              <a:gd name="connsiteX4" fmla="*/ 2117558 w 2968111"/>
              <a:gd name="connsiteY4" fmla="*/ 208548 h 713719"/>
              <a:gd name="connsiteX0" fmla="*/ 1604211 w 2968111"/>
              <a:gd name="connsiteY0" fmla="*/ 1 h 713719"/>
              <a:gd name="connsiteX1" fmla="*/ 2903942 w 2968111"/>
              <a:gd name="connsiteY1" fmla="*/ 0 h 713719"/>
              <a:gd name="connsiteX2" fmla="*/ 2968111 w 2968111"/>
              <a:gd name="connsiteY2" fmla="*/ 681635 h 713719"/>
              <a:gd name="connsiteX3" fmla="*/ 0 w 2968111"/>
              <a:gd name="connsiteY3" fmla="*/ 713719 h 713719"/>
              <a:gd name="connsiteX4" fmla="*/ 1604211 w 2968111"/>
              <a:gd name="connsiteY4" fmla="*/ 1 h 713719"/>
              <a:gd name="connsiteX0" fmla="*/ 1604211 w 2903942"/>
              <a:gd name="connsiteY0" fmla="*/ 1 h 713719"/>
              <a:gd name="connsiteX1" fmla="*/ 2903942 w 2903942"/>
              <a:gd name="connsiteY1" fmla="*/ 0 h 713719"/>
              <a:gd name="connsiteX2" fmla="*/ 1283690 w 2903942"/>
              <a:gd name="connsiteY2" fmla="*/ 681635 h 713719"/>
              <a:gd name="connsiteX3" fmla="*/ 0 w 2903942"/>
              <a:gd name="connsiteY3" fmla="*/ 713719 h 713719"/>
              <a:gd name="connsiteX4" fmla="*/ 1604211 w 2903942"/>
              <a:gd name="connsiteY4" fmla="*/ 1 h 713719"/>
              <a:gd name="connsiteX0" fmla="*/ 1604211 w 2903942"/>
              <a:gd name="connsiteY0" fmla="*/ 1 h 713719"/>
              <a:gd name="connsiteX1" fmla="*/ 2903942 w 2903942"/>
              <a:gd name="connsiteY1" fmla="*/ 0 h 713719"/>
              <a:gd name="connsiteX2" fmla="*/ 1315774 w 2903942"/>
              <a:gd name="connsiteY2" fmla="*/ 697824 h 713719"/>
              <a:gd name="connsiteX3" fmla="*/ 0 w 2903942"/>
              <a:gd name="connsiteY3" fmla="*/ 713719 h 713719"/>
              <a:gd name="connsiteX4" fmla="*/ 1604211 w 2903942"/>
              <a:gd name="connsiteY4" fmla="*/ 1 h 713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03942" h="713719">
                <a:moveTo>
                  <a:pt x="1604211" y="1"/>
                </a:moveTo>
                <a:lnTo>
                  <a:pt x="2903942" y="0"/>
                </a:lnTo>
                <a:lnTo>
                  <a:pt x="1315774" y="697824"/>
                </a:lnTo>
                <a:lnTo>
                  <a:pt x="0" y="713719"/>
                </a:lnTo>
                <a:lnTo>
                  <a:pt x="1604211" y="1"/>
                </a:lnTo>
                <a:close/>
              </a:path>
            </a:pathLst>
          </a:cu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Rectangle 13">
            <a:extLst>
              <a:ext uri="{FF2B5EF4-FFF2-40B4-BE49-F238E27FC236}">
                <a16:creationId xmlns:a16="http://schemas.microsoft.com/office/drawing/2014/main" id="{C0226BBA-601F-EFA1-D0FF-7C3631EEBDCD}"/>
              </a:ext>
            </a:extLst>
          </p:cNvPr>
          <p:cNvSpPr/>
          <p:nvPr/>
        </p:nvSpPr>
        <p:spPr>
          <a:xfrm>
            <a:off x="9557806" y="4795544"/>
            <a:ext cx="1439779" cy="1103287"/>
          </a:xfrm>
          <a:custGeom>
            <a:avLst/>
            <a:gdLst>
              <a:gd name="connsiteX0" fmla="*/ 0 w 2903942"/>
              <a:gd name="connsiteY0" fmla="*/ 0 h 713719"/>
              <a:gd name="connsiteX1" fmla="*/ 2903942 w 2903942"/>
              <a:gd name="connsiteY1" fmla="*/ 0 h 713719"/>
              <a:gd name="connsiteX2" fmla="*/ 2903942 w 2903942"/>
              <a:gd name="connsiteY2" fmla="*/ 713719 h 713719"/>
              <a:gd name="connsiteX3" fmla="*/ 0 w 2903942"/>
              <a:gd name="connsiteY3" fmla="*/ 713719 h 713719"/>
              <a:gd name="connsiteX4" fmla="*/ 0 w 2903942"/>
              <a:gd name="connsiteY4" fmla="*/ 0 h 713719"/>
              <a:gd name="connsiteX0" fmla="*/ 2117558 w 2903942"/>
              <a:gd name="connsiteY0" fmla="*/ 208548 h 713719"/>
              <a:gd name="connsiteX1" fmla="*/ 2903942 w 2903942"/>
              <a:gd name="connsiteY1" fmla="*/ 0 h 713719"/>
              <a:gd name="connsiteX2" fmla="*/ 2903942 w 2903942"/>
              <a:gd name="connsiteY2" fmla="*/ 713719 h 713719"/>
              <a:gd name="connsiteX3" fmla="*/ 0 w 2903942"/>
              <a:gd name="connsiteY3" fmla="*/ 713719 h 713719"/>
              <a:gd name="connsiteX4" fmla="*/ 2117558 w 2903942"/>
              <a:gd name="connsiteY4" fmla="*/ 208548 h 713719"/>
              <a:gd name="connsiteX0" fmla="*/ 2117558 w 2968111"/>
              <a:gd name="connsiteY0" fmla="*/ 208548 h 713719"/>
              <a:gd name="connsiteX1" fmla="*/ 2903942 w 2968111"/>
              <a:gd name="connsiteY1" fmla="*/ 0 h 713719"/>
              <a:gd name="connsiteX2" fmla="*/ 2968111 w 2968111"/>
              <a:gd name="connsiteY2" fmla="*/ 681635 h 713719"/>
              <a:gd name="connsiteX3" fmla="*/ 0 w 2968111"/>
              <a:gd name="connsiteY3" fmla="*/ 713719 h 713719"/>
              <a:gd name="connsiteX4" fmla="*/ 2117558 w 2968111"/>
              <a:gd name="connsiteY4" fmla="*/ 208548 h 713719"/>
              <a:gd name="connsiteX0" fmla="*/ 1604211 w 2968111"/>
              <a:gd name="connsiteY0" fmla="*/ 1 h 713719"/>
              <a:gd name="connsiteX1" fmla="*/ 2903942 w 2968111"/>
              <a:gd name="connsiteY1" fmla="*/ 0 h 713719"/>
              <a:gd name="connsiteX2" fmla="*/ 2968111 w 2968111"/>
              <a:gd name="connsiteY2" fmla="*/ 681635 h 713719"/>
              <a:gd name="connsiteX3" fmla="*/ 0 w 2968111"/>
              <a:gd name="connsiteY3" fmla="*/ 713719 h 713719"/>
              <a:gd name="connsiteX4" fmla="*/ 1604211 w 2968111"/>
              <a:gd name="connsiteY4" fmla="*/ 1 h 713719"/>
              <a:gd name="connsiteX0" fmla="*/ 1604211 w 2903942"/>
              <a:gd name="connsiteY0" fmla="*/ 1 h 713719"/>
              <a:gd name="connsiteX1" fmla="*/ 2903942 w 2903942"/>
              <a:gd name="connsiteY1" fmla="*/ 0 h 713719"/>
              <a:gd name="connsiteX2" fmla="*/ 1283690 w 2903942"/>
              <a:gd name="connsiteY2" fmla="*/ 681635 h 713719"/>
              <a:gd name="connsiteX3" fmla="*/ 0 w 2903942"/>
              <a:gd name="connsiteY3" fmla="*/ 713719 h 713719"/>
              <a:gd name="connsiteX4" fmla="*/ 1604211 w 2903942"/>
              <a:gd name="connsiteY4" fmla="*/ 1 h 713719"/>
              <a:gd name="connsiteX0" fmla="*/ 1604211 w 2903942"/>
              <a:gd name="connsiteY0" fmla="*/ 1 h 713719"/>
              <a:gd name="connsiteX1" fmla="*/ 2903942 w 2903942"/>
              <a:gd name="connsiteY1" fmla="*/ 0 h 713719"/>
              <a:gd name="connsiteX2" fmla="*/ 1315774 w 2903942"/>
              <a:gd name="connsiteY2" fmla="*/ 697824 h 713719"/>
              <a:gd name="connsiteX3" fmla="*/ 0 w 2903942"/>
              <a:gd name="connsiteY3" fmla="*/ 713719 h 713719"/>
              <a:gd name="connsiteX4" fmla="*/ 1604211 w 2903942"/>
              <a:gd name="connsiteY4" fmla="*/ 1 h 713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03942" h="713719">
                <a:moveTo>
                  <a:pt x="1604211" y="1"/>
                </a:moveTo>
                <a:lnTo>
                  <a:pt x="2903942" y="0"/>
                </a:lnTo>
                <a:lnTo>
                  <a:pt x="1315774" y="697824"/>
                </a:lnTo>
                <a:lnTo>
                  <a:pt x="0" y="713719"/>
                </a:lnTo>
                <a:lnTo>
                  <a:pt x="1604211" y="1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361032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5">
            <a:extLst>
              <a:ext uri="{FF2B5EF4-FFF2-40B4-BE49-F238E27FC236}">
                <a16:creationId xmlns:a16="http://schemas.microsoft.com/office/drawing/2014/main" id="{3A386DC6-9EB5-E8E8-A70B-870B7AEE1B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69010"/>
            <a:ext cx="3144253" cy="49398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Emission Control: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Pulse jet &amp; invertible bag filters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Electrostatic Precipitators in DRI kilns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Water Management: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Wastewater reused (coke oven, sinter plants)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Blast Furnace water recycled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Slag Use:2 MTPA slag &amp; fly ash cement plant </a:t>
            </a:r>
            <a:r>
              <a:rPr kumimoji="0" lang="en-US" altLang="en-US" sz="20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Raigarh</a:t>
            </a:r>
            <a:endParaRPr kumimoji="0" lang="en-US" altLang="en-US" sz="20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3FB3154-81D8-9B51-7D5B-BE19F5FCC5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4253" y="0"/>
            <a:ext cx="90477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0806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98DBDC6-BDB9-E42C-9CBD-1B2C4130051C}"/>
              </a:ext>
            </a:extLst>
          </p:cNvPr>
          <p:cNvSpPr/>
          <p:nvPr/>
        </p:nvSpPr>
        <p:spPr>
          <a:xfrm>
            <a:off x="0" y="1"/>
            <a:ext cx="3032567" cy="685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0F9E71A-EA2A-9A9E-FD93-21444AC374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	</a:t>
            </a:r>
            <a:r>
              <a:rPr lang="en-IN" b="1" dirty="0">
                <a:latin typeface="+mn-lt"/>
              </a:rPr>
              <a:t>Jindal Steel &amp; Power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C553E7-8EF0-86C8-81EE-3025675300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64060" y="4562475"/>
            <a:ext cx="8210711" cy="1500187"/>
          </a:xfrm>
        </p:spPr>
        <p:txBody>
          <a:bodyPr/>
          <a:lstStyle/>
          <a:p>
            <a:r>
              <a:rPr lang="en-IN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Compreshensive</a:t>
            </a:r>
            <a:r>
              <a:rPr lang="en-IN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Overview : Exploring Operational insights and strategic growth</a:t>
            </a:r>
          </a:p>
        </p:txBody>
      </p:sp>
    </p:spTree>
    <p:extLst>
      <p:ext uri="{BB962C8B-B14F-4D97-AF65-F5344CB8AC3E}">
        <p14:creationId xmlns:p14="http://schemas.microsoft.com/office/powerpoint/2010/main" val="32831638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48674E4-3CE8-D418-A1FB-1B15790ABACE}"/>
              </a:ext>
            </a:extLst>
          </p:cNvPr>
          <p:cNvSpPr txBox="1"/>
          <p:nvPr/>
        </p:nvSpPr>
        <p:spPr>
          <a:xfrm>
            <a:off x="0" y="1172158"/>
            <a:ext cx="2550695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West Bengal: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₹100 crore investment (steel pipes)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Target: 5,000 MT/month, ₹315 crore revenue (FY26)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Andhra Pradesh: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Integrated Steel Plant (</a:t>
            </a:r>
            <a:r>
              <a:rPr kumimoji="0" lang="en-US" altLang="en-US" sz="20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Gudur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₹10,000 crore, 860 acres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MOU: March 3, 2023</a:t>
            </a:r>
          </a:p>
          <a:p>
            <a:endParaRPr lang="en-IN" sz="20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E9B532-C0E3-598A-2B65-E43A7B2BB4A3}"/>
              </a:ext>
            </a:extLst>
          </p:cNvPr>
          <p:cNvSpPr txBox="1"/>
          <p:nvPr/>
        </p:nvSpPr>
        <p:spPr>
          <a:xfrm>
            <a:off x="48127" y="238197"/>
            <a:ext cx="314425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200" b="1" dirty="0"/>
              <a:t>Recent developments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1B453B1-0B8E-78BD-5745-76492FDC4A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2379" y="0"/>
            <a:ext cx="9063216" cy="6994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16036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1BB4C35-B8A2-26A9-3071-FBEA996CEA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337" y="0"/>
            <a:ext cx="9015663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11AD787-0C2C-DD8F-3784-7E73A64019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84915"/>
            <a:ext cx="10515600" cy="1325563"/>
          </a:xfrm>
        </p:spPr>
        <p:txBody>
          <a:bodyPr>
            <a:normAutofit/>
          </a:bodyPr>
          <a:lstStyle/>
          <a:p>
            <a:r>
              <a:rPr lang="en-IN" sz="3600" dirty="0"/>
              <a:t>Plant in </a:t>
            </a:r>
            <a:r>
              <a:rPr lang="en-IN" sz="3600" dirty="0" err="1"/>
              <a:t>Raigarh</a:t>
            </a:r>
            <a:endParaRPr lang="en-IN" sz="3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220C9E-B183-379F-11AD-90B4D549BA46}"/>
              </a:ext>
            </a:extLst>
          </p:cNvPr>
          <p:cNvSpPr txBox="1"/>
          <p:nvPr/>
        </p:nvSpPr>
        <p:spPr>
          <a:xfrm>
            <a:off x="144379" y="1411705"/>
            <a:ext cx="2727158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Situated in Raigarh, Chhattisgarh, India.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One of the largest steel plants in India, part of JSPL’s 10.0 MTPA steel production capacity in the country.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Spread over a large industrial area with extensive infrastructure for steel production and power generation.</a:t>
            </a:r>
            <a:endParaRPr kumimoji="0" lang="en-US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14556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68DD180-F4DB-A8F3-19FF-8422E63CEC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337" y="0"/>
            <a:ext cx="9015663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44FF55A-8799-9659-A22E-633285D04FB3}"/>
              </a:ext>
            </a:extLst>
          </p:cNvPr>
          <p:cNvSpPr txBox="1"/>
          <p:nvPr/>
        </p:nvSpPr>
        <p:spPr>
          <a:xfrm>
            <a:off x="132408" y="161583"/>
            <a:ext cx="2775284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Located in Raipur (near Raigarh), spanning 162,000 sq. meters.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Facilities include: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Steel foundry for casting heavy components.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CNC machine shop for precision machining.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Fabrication and assembly shops for equipment manufacturing.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Heat treatment furnaces for hardening steel components.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Produces industrial equipment like pressure vessels, cranes, and steel castings for steel, power, and mining industries.</a:t>
            </a: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753919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8B0E4F0-9092-7064-D257-DD893F5F94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337" y="0"/>
            <a:ext cx="9015663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AFEE5CE-6D41-79F8-544A-12A6BBE8CF12}"/>
              </a:ext>
            </a:extLst>
          </p:cNvPr>
          <p:cNvSpPr txBox="1"/>
          <p:nvPr/>
        </p:nvSpPr>
        <p:spPr>
          <a:xfrm>
            <a:off x="0" y="304800"/>
            <a:ext cx="3176337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 </a:t>
            </a:r>
            <a:r>
              <a:rPr lang="en-US" sz="2000" b="1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Raigarh</a:t>
            </a:r>
            <a:r>
              <a:rPr lang="en-US" sz="2000" b="1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plant is a cornerstone of JSPL’s operations, contributing significantly to its steel production capacity.</a:t>
            </a:r>
          </a:p>
          <a:p>
            <a:pPr rtl="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It supports JSPL’s backward integration strategy by utilizing captive iron ore and coal from nearby mines.</a:t>
            </a:r>
          </a:p>
          <a:p>
            <a:pPr rtl="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 plant’s rail and beam production capabilities make it a key supplier for infrastructure projects, including Indian Railways.</a:t>
            </a:r>
          </a:p>
          <a:p>
            <a:endParaRPr lang="en-IN" sz="2000" b="1" dirty="0"/>
          </a:p>
        </p:txBody>
      </p:sp>
    </p:spTree>
    <p:extLst>
      <p:ext uri="{BB962C8B-B14F-4D97-AF65-F5344CB8AC3E}">
        <p14:creationId xmlns:p14="http://schemas.microsoft.com/office/powerpoint/2010/main" val="12157241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896FDC-908A-861A-2993-C86EC5EFEC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0"/>
            <a:ext cx="5791200" cy="281452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3F1971B-5E2C-B280-B424-4012EB725B08}"/>
              </a:ext>
            </a:extLst>
          </p:cNvPr>
          <p:cNvSpPr txBox="1"/>
          <p:nvPr/>
        </p:nvSpPr>
        <p:spPr>
          <a:xfrm>
            <a:off x="272716" y="3288632"/>
            <a:ext cx="1148614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2400" b="1" dirty="0"/>
              <a:t>Committed to cutting emissions for a healthier planet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2400" b="1" dirty="0"/>
              <a:t>Investing in solar and wind power to fuel operations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2400" b="1" dirty="0"/>
              <a:t>Active water conservation and waste recycling programs.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2400" b="1" dirty="0"/>
              <a:t>  Targeting carbon neutrality by mid-century with circular economy.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IN" sz="2400" b="1" dirty="0"/>
          </a:p>
        </p:txBody>
      </p:sp>
    </p:spTree>
    <p:extLst>
      <p:ext uri="{BB962C8B-B14F-4D97-AF65-F5344CB8AC3E}">
        <p14:creationId xmlns:p14="http://schemas.microsoft.com/office/powerpoint/2010/main" val="32433942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D716BD0-D89F-41E3-9DA4-87C18A90FE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1307"/>
            <a:ext cx="8133347" cy="667538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733F52E-2C01-D453-80EF-3C8CE3FC8E9E}"/>
              </a:ext>
            </a:extLst>
          </p:cNvPr>
          <p:cNvSpPr txBox="1"/>
          <p:nvPr/>
        </p:nvSpPr>
        <p:spPr>
          <a:xfrm>
            <a:off x="8133347" y="903082"/>
            <a:ext cx="3850105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Wastewater Recycling: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 the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Raigarh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plant, wastewater from coke oven quenching is settled in tanks 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and reused in other processes, reducing freshwater consumption.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Blow-down water from sinter plants is reused in nodulizing , and Blast Furnace wastewater is treated and recycled back into the system.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Zero Liquid Discharge (ZLD):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JSPL aims for ZLD across its facilities, ensuring no industrial wastewater is discharged into the environment. Treatment systems are in place to achieve this goal.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7304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4650FF5-F0D2-6A15-C792-0D017BBADE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1307"/>
            <a:ext cx="8133347" cy="667538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9534CFC-4AFE-ED76-A80E-4F4FD2321049}"/>
              </a:ext>
            </a:extLst>
          </p:cNvPr>
          <p:cNvSpPr txBox="1"/>
          <p:nvPr/>
        </p:nvSpPr>
        <p:spPr>
          <a:xfrm>
            <a:off x="8454189" y="352926"/>
            <a:ext cx="3593432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Waste Heat Recovery: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Captive power plants, including those at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Raigarh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utilize waste heat recovery systems to generate electricity from the heat produced during steelmaking, reducing reliance on external power sources.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Renewable Energy Integration: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JSPL is exploring renewable energy sources to power its operations. While specific details on solar or wind integration at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Raigarh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are not fully disclosed, the company has a broader commitment to increasing renewable energy usage across its plants.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51768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296EB1E-C796-5580-FDF2-07279DCF2BE4}"/>
              </a:ext>
            </a:extLst>
          </p:cNvPr>
          <p:cNvSpPr txBox="1"/>
          <p:nvPr/>
        </p:nvSpPr>
        <p:spPr>
          <a:xfrm>
            <a:off x="240632" y="352926"/>
            <a:ext cx="1159844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Certifications and Goals: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JSPL aligns its operations with global sustainability standards, such as those set by the World Steel Association’s Climate Action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Programme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 company has set internal targets to reduce carbon emissions intensity, though specific numerical goals for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Raigarh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are not publicly detailed as of May 19, 2025.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Reporting and Transparency: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JSPL publishes sustainability reports detailing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its environmental performance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including energy use, emissions, and waste management metrics, ensuring accountability.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B809A9-71F9-5524-8D58-7B8C630DA3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2990" y="2756667"/>
            <a:ext cx="6165133" cy="4101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9890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Pentagon 1">
            <a:extLst>
              <a:ext uri="{FF2B5EF4-FFF2-40B4-BE49-F238E27FC236}">
                <a16:creationId xmlns:a16="http://schemas.microsoft.com/office/drawing/2014/main" id="{056A922D-E9B7-3C70-C660-90558052860C}"/>
              </a:ext>
            </a:extLst>
          </p:cNvPr>
          <p:cNvSpPr/>
          <p:nvPr/>
        </p:nvSpPr>
        <p:spPr>
          <a:xfrm>
            <a:off x="609600" y="689811"/>
            <a:ext cx="5983705" cy="1299410"/>
          </a:xfrm>
          <a:prstGeom prst="homePlat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32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Greenery Around Plants</a:t>
            </a:r>
          </a:p>
          <a:p>
            <a:pPr algn="ctr"/>
            <a:endParaRPr lang="en-IN" sz="3200" dirty="0"/>
          </a:p>
        </p:txBody>
      </p:sp>
      <p:sp>
        <p:nvSpPr>
          <p:cNvPr id="3" name="Arrow: Pentagon 2">
            <a:extLst>
              <a:ext uri="{FF2B5EF4-FFF2-40B4-BE49-F238E27FC236}">
                <a16:creationId xmlns:a16="http://schemas.microsoft.com/office/drawing/2014/main" id="{CB11A778-19D3-E8AD-E64E-01CB6715C05A}"/>
              </a:ext>
            </a:extLst>
          </p:cNvPr>
          <p:cNvSpPr/>
          <p:nvPr/>
        </p:nvSpPr>
        <p:spPr>
          <a:xfrm>
            <a:off x="609598" y="4555957"/>
            <a:ext cx="9946107" cy="1299410"/>
          </a:xfrm>
          <a:prstGeom prst="homePlat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320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Reporting and Transparency</a:t>
            </a:r>
          </a:p>
        </p:txBody>
      </p:sp>
      <p:sp>
        <p:nvSpPr>
          <p:cNvPr id="4" name="Arrow: Pentagon 3">
            <a:extLst>
              <a:ext uri="{FF2B5EF4-FFF2-40B4-BE49-F238E27FC236}">
                <a16:creationId xmlns:a16="http://schemas.microsoft.com/office/drawing/2014/main" id="{4F0CA547-ACCA-00C6-C162-B99E39250879}"/>
              </a:ext>
            </a:extLst>
          </p:cNvPr>
          <p:cNvSpPr/>
          <p:nvPr/>
        </p:nvSpPr>
        <p:spPr>
          <a:xfrm>
            <a:off x="609599" y="2622884"/>
            <a:ext cx="8085222" cy="1299410"/>
          </a:xfrm>
          <a:prstGeom prst="homePlat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320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Land Restoration</a:t>
            </a:r>
          </a:p>
        </p:txBody>
      </p:sp>
    </p:spTree>
    <p:extLst>
      <p:ext uri="{BB962C8B-B14F-4D97-AF65-F5344CB8AC3E}">
        <p14:creationId xmlns:p14="http://schemas.microsoft.com/office/powerpoint/2010/main" val="30870394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2773CDA-7DFB-ECC5-CB54-76293321BF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063" y="0"/>
            <a:ext cx="103089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8821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FC0C6654-F67C-A7D9-C49A-228118A967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255008" cy="319125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A3F1BA2-AE59-0633-69AB-A999F6065C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91256"/>
            <a:ext cx="4255008" cy="366674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CF71FA2-4628-081F-181C-DAA365EF0C21}"/>
              </a:ext>
            </a:extLst>
          </p:cNvPr>
          <p:cNvSpPr txBox="1"/>
          <p:nvPr/>
        </p:nvSpPr>
        <p:spPr>
          <a:xfrm>
            <a:off x="5923066" y="484632"/>
            <a:ext cx="51799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dirty="0"/>
              <a:t>Contents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083A9E2-3D1D-2107-050A-B83C06A53959}"/>
              </a:ext>
            </a:extLst>
          </p:cNvPr>
          <p:cNvSpPr txBox="1"/>
          <p:nvPr/>
        </p:nvSpPr>
        <p:spPr>
          <a:xfrm>
            <a:off x="5230368" y="1408176"/>
            <a:ext cx="5454507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Introduction to Jindal Steel Company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Key Financial Metrics : Profits and Losses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Operational Sectors of Jindal steel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Year-on Year Financial Performance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Comparison of Domestic vs International Operations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Milestones in Jindal Steel’s Growth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SWOT Analysis of Jindal Steel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PESTEL Analysis of Jindal Steel’s Market Environment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96952470"/>
      </p:ext>
    </p:extLst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B10334-BDC9-C9BD-5EEB-1B5DD61B35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Shaping the future of Steel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1DA9F2A-E7F9-546C-CB8C-E8DA351723FC}"/>
              </a:ext>
            </a:extLst>
          </p:cNvPr>
          <p:cNvSpPr/>
          <p:nvPr/>
        </p:nvSpPr>
        <p:spPr>
          <a:xfrm>
            <a:off x="838200" y="1341922"/>
            <a:ext cx="6091989" cy="45719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A2846E49-1FE4-755A-D655-F7981932244F}"/>
              </a:ext>
            </a:extLst>
          </p:cNvPr>
          <p:cNvSpPr/>
          <p:nvPr/>
        </p:nvSpPr>
        <p:spPr>
          <a:xfrm>
            <a:off x="2923674" y="1546309"/>
            <a:ext cx="2562726" cy="268880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Infrastructure </a:t>
            </a:r>
            <a:r>
              <a:rPr lang="en-IN" dirty="0" err="1"/>
              <a:t>Growtho</a:t>
            </a:r>
            <a:endParaRPr lang="en-IN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8B842BD-5FDF-402B-2831-64D6CE0EA7D3}"/>
              </a:ext>
            </a:extLst>
          </p:cNvPr>
          <p:cNvSpPr/>
          <p:nvPr/>
        </p:nvSpPr>
        <p:spPr>
          <a:xfrm>
            <a:off x="5362078" y="3804068"/>
            <a:ext cx="2562726" cy="268880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Responsible Production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964608F-0B8C-D8CA-AC14-3CC6BC746DB8}"/>
              </a:ext>
            </a:extLst>
          </p:cNvPr>
          <p:cNvSpPr/>
          <p:nvPr/>
        </p:nvSpPr>
        <p:spPr>
          <a:xfrm>
            <a:off x="2861513" y="3603709"/>
            <a:ext cx="2562726" cy="2688807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Value Creation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B7F76B4-37C8-0575-3C4F-323A724A4AAE}"/>
              </a:ext>
            </a:extLst>
          </p:cNvPr>
          <p:cNvSpPr/>
          <p:nvPr/>
        </p:nvSpPr>
        <p:spPr>
          <a:xfrm>
            <a:off x="5424239" y="1563563"/>
            <a:ext cx="2562726" cy="2688807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Innovative Leadership</a:t>
            </a:r>
          </a:p>
        </p:txBody>
      </p:sp>
    </p:spTree>
    <p:extLst>
      <p:ext uri="{BB962C8B-B14F-4D97-AF65-F5344CB8AC3E}">
        <p14:creationId xmlns:p14="http://schemas.microsoft.com/office/powerpoint/2010/main" val="4970430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A085748-DFE7-415E-91AF-DD50DB6F61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426624"/>
            <a:ext cx="12192000" cy="592531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00CE2F7-45DC-4D5A-EE53-CB4C79FAFEFE}"/>
              </a:ext>
            </a:extLst>
          </p:cNvPr>
          <p:cNvSpPr txBox="1"/>
          <p:nvPr/>
        </p:nvSpPr>
        <p:spPr>
          <a:xfrm>
            <a:off x="256674" y="4973053"/>
            <a:ext cx="116144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b="1" dirty="0"/>
              <a:t>By  Dasari L A K Pavan Kumar ID No: 2400090291</a:t>
            </a:r>
          </a:p>
        </p:txBody>
      </p:sp>
    </p:spTree>
    <p:extLst>
      <p:ext uri="{BB962C8B-B14F-4D97-AF65-F5344CB8AC3E}">
        <p14:creationId xmlns:p14="http://schemas.microsoft.com/office/powerpoint/2010/main" val="7053888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4DFBE3-AE73-4895-2B54-C9E88AAD0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latin typeface="+mn-lt"/>
              </a:rPr>
              <a:t>Introduction to Jindal Steel Company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18132F-548C-6A38-A8C2-9095D4FFE706}"/>
              </a:ext>
            </a:extLst>
          </p:cNvPr>
          <p:cNvSpPr txBox="1"/>
          <p:nvPr/>
        </p:nvSpPr>
        <p:spPr>
          <a:xfrm>
            <a:off x="838200" y="2249424"/>
            <a:ext cx="2130552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/>
              <a:t>Company History </a:t>
            </a:r>
            <a:endParaRPr lang="en-IN" b="1" dirty="0"/>
          </a:p>
          <a:p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D1935F-77BA-A7E1-119A-6891C804C58E}"/>
              </a:ext>
            </a:extLst>
          </p:cNvPr>
          <p:cNvSpPr txBox="1"/>
          <p:nvPr/>
        </p:nvSpPr>
        <p:spPr>
          <a:xfrm>
            <a:off x="838200" y="2926532"/>
            <a:ext cx="19531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/>
              <a:t>Jindal Steel Company was founded in </a:t>
            </a:r>
            <a:r>
              <a:rPr lang="en-IN" sz="1600" b="1" dirty="0"/>
              <a:t>1970 by Dr. O.P. Jindal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6040AE3-91C7-D820-9124-A9116957E7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1328" y="2045804"/>
            <a:ext cx="3090672" cy="150206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10A6C3F-FD87-AA86-CD80-61B36FE59045}"/>
              </a:ext>
            </a:extLst>
          </p:cNvPr>
          <p:cNvSpPr txBox="1"/>
          <p:nvPr/>
        </p:nvSpPr>
        <p:spPr>
          <a:xfrm>
            <a:off x="3913632" y="2249424"/>
            <a:ext cx="21823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/>
              <a:t>Mission Statement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C49BC95-44C8-26CE-CFD5-DF0AB287C6D0}"/>
              </a:ext>
            </a:extLst>
          </p:cNvPr>
          <p:cNvSpPr txBox="1"/>
          <p:nvPr/>
        </p:nvSpPr>
        <p:spPr>
          <a:xfrm>
            <a:off x="3913632" y="2926532"/>
            <a:ext cx="25999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/>
              <a:t>Our mission is to deliver high-quality steel products that meet </a:t>
            </a:r>
            <a:r>
              <a:rPr lang="en-IN" sz="1600" b="1" dirty="0"/>
              <a:t>global standards</a:t>
            </a:r>
            <a:r>
              <a:rPr lang="en-IN" sz="1600" dirty="0"/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82AE985-E141-56E9-518C-78AD15C31503}"/>
              </a:ext>
            </a:extLst>
          </p:cNvPr>
          <p:cNvSpPr txBox="1"/>
          <p:nvPr/>
        </p:nvSpPr>
        <p:spPr>
          <a:xfrm>
            <a:off x="2295144" y="4434637"/>
            <a:ext cx="17922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/>
              <a:t>Core values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BC26D2E-53B4-95C6-E204-BC3672C17EB7}"/>
              </a:ext>
            </a:extLst>
          </p:cNvPr>
          <p:cNvSpPr txBox="1"/>
          <p:nvPr/>
        </p:nvSpPr>
        <p:spPr>
          <a:xfrm>
            <a:off x="2029968" y="4993373"/>
            <a:ext cx="232257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/>
              <a:t>Integrity</a:t>
            </a:r>
            <a:r>
              <a:rPr lang="en-IN" sz="1600" dirty="0"/>
              <a:t>, </a:t>
            </a:r>
            <a:r>
              <a:rPr lang="en-IN" sz="1600" b="1" dirty="0"/>
              <a:t>innovation</a:t>
            </a:r>
            <a:r>
              <a:rPr lang="en-IN" sz="1600" dirty="0"/>
              <a:t> , and </a:t>
            </a:r>
            <a:r>
              <a:rPr lang="en-IN" sz="1600" b="1" dirty="0"/>
              <a:t>sustainability</a:t>
            </a:r>
            <a:r>
              <a:rPr lang="en-IN" sz="1600" dirty="0"/>
              <a:t> are at the heart of our operations.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BA1BDF3-D374-4CB0-9DEE-EAD8AB0C7167}"/>
              </a:ext>
            </a:extLst>
          </p:cNvPr>
          <p:cNvSpPr txBox="1"/>
          <p:nvPr/>
        </p:nvSpPr>
        <p:spPr>
          <a:xfrm>
            <a:off x="838200" y="1861138"/>
            <a:ext cx="475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accent6">
                    <a:lumMod val="50000"/>
                  </a:schemeClr>
                </a:solidFill>
              </a:rPr>
              <a:t>01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0E566DD-722E-0F81-8062-34C4DA4FF629}"/>
              </a:ext>
            </a:extLst>
          </p:cNvPr>
          <p:cNvSpPr txBox="1"/>
          <p:nvPr/>
        </p:nvSpPr>
        <p:spPr>
          <a:xfrm>
            <a:off x="3995002" y="1889236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accent6">
                    <a:lumMod val="50000"/>
                  </a:schemeClr>
                </a:solidFill>
              </a:rPr>
              <a:t>02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FED868E-C0EA-A641-E3BD-A6016A786090}"/>
              </a:ext>
            </a:extLst>
          </p:cNvPr>
          <p:cNvSpPr txBox="1"/>
          <p:nvPr/>
        </p:nvSpPr>
        <p:spPr>
          <a:xfrm>
            <a:off x="2295144" y="4162376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accent6">
                    <a:lumMod val="50000"/>
                  </a:schemeClr>
                </a:solidFill>
              </a:rPr>
              <a:t>03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33B8A5A-39C2-3D81-68C9-BE562AA75A52}"/>
              </a:ext>
            </a:extLst>
          </p:cNvPr>
          <p:cNvSpPr/>
          <p:nvPr/>
        </p:nvSpPr>
        <p:spPr>
          <a:xfrm>
            <a:off x="923544" y="1271016"/>
            <a:ext cx="8558784" cy="9768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02789506"/>
      </p:ext>
    </p:extLst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2">
            <a:extLst>
              <a:ext uri="{FF2B5EF4-FFF2-40B4-BE49-F238E27FC236}">
                <a16:creationId xmlns:a16="http://schemas.microsoft.com/office/drawing/2014/main" id="{D7911476-43FA-808C-9513-130CDBA2CB5F}"/>
              </a:ext>
            </a:extLst>
          </p:cNvPr>
          <p:cNvSpPr/>
          <p:nvPr/>
        </p:nvSpPr>
        <p:spPr>
          <a:xfrm>
            <a:off x="1188720" y="1371600"/>
            <a:ext cx="3200400" cy="1828800"/>
          </a:xfrm>
          <a:prstGeom prst="roundRect">
            <a:avLst/>
          </a:prstGeom>
          <a:solidFill>
            <a:srgbClr val="0066C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1800" b="1"/>
            </a:pPr>
            <a:r>
              <a:t>Gross Revenue</a:t>
            </a:r>
          </a:p>
          <a:p>
            <a:pPr>
              <a:defRPr sz="2000" b="1"/>
            </a:pPr>
            <a:r>
              <a:t>₹49,766 crore</a:t>
            </a:r>
          </a:p>
        </p:txBody>
      </p:sp>
      <p:sp>
        <p:nvSpPr>
          <p:cNvPr id="3" name="Rounded Rectangle 3">
            <a:extLst>
              <a:ext uri="{FF2B5EF4-FFF2-40B4-BE49-F238E27FC236}">
                <a16:creationId xmlns:a16="http://schemas.microsoft.com/office/drawing/2014/main" id="{770CF973-8A3E-112C-87F5-17CDD409BADA}"/>
              </a:ext>
            </a:extLst>
          </p:cNvPr>
          <p:cNvSpPr/>
          <p:nvPr/>
        </p:nvSpPr>
        <p:spPr>
          <a:xfrm>
            <a:off x="6601968" y="1371600"/>
            <a:ext cx="3200400" cy="1828800"/>
          </a:xfrm>
          <a:prstGeom prst="roundRect">
            <a:avLst/>
          </a:prstGeom>
          <a:solidFill>
            <a:srgbClr val="00994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1800" b="1"/>
            </a:pPr>
            <a:r>
              <a:rPr dirty="0"/>
              <a:t>Net Profit (PAT)</a:t>
            </a:r>
          </a:p>
          <a:p>
            <a:pPr>
              <a:defRPr sz="2000" b="1"/>
            </a:pPr>
            <a:r>
              <a:rPr dirty="0"/>
              <a:t>₹5,943 crore</a:t>
            </a:r>
          </a:p>
        </p:txBody>
      </p:sp>
      <p:sp>
        <p:nvSpPr>
          <p:cNvPr id="4" name="Rounded Rectangle 4">
            <a:extLst>
              <a:ext uri="{FF2B5EF4-FFF2-40B4-BE49-F238E27FC236}">
                <a16:creationId xmlns:a16="http://schemas.microsoft.com/office/drawing/2014/main" id="{51E4FDCF-ACC1-9EDB-CDF7-5C836B5EF51C}"/>
              </a:ext>
            </a:extLst>
          </p:cNvPr>
          <p:cNvSpPr/>
          <p:nvPr/>
        </p:nvSpPr>
        <p:spPr>
          <a:xfrm>
            <a:off x="1188720" y="3657601"/>
            <a:ext cx="3200400" cy="1828800"/>
          </a:xfrm>
          <a:prstGeom prst="roundRect">
            <a:avLst/>
          </a:prstGeom>
          <a:solidFill>
            <a:srgbClr val="FF66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1800" b="1"/>
            </a:pPr>
            <a:r>
              <a:t>Adjusted EBITDA</a:t>
            </a:r>
          </a:p>
          <a:p>
            <a:pPr>
              <a:defRPr sz="2000" b="1"/>
            </a:pPr>
            <a:r>
              <a:t>₹10,231 crore</a:t>
            </a:r>
          </a:p>
        </p:txBody>
      </p:sp>
      <p:sp>
        <p:nvSpPr>
          <p:cNvPr id="5" name="Rounded Rectangle 5">
            <a:extLst>
              <a:ext uri="{FF2B5EF4-FFF2-40B4-BE49-F238E27FC236}">
                <a16:creationId xmlns:a16="http://schemas.microsoft.com/office/drawing/2014/main" id="{65212D5D-3220-D89A-E696-66720C19EE59}"/>
              </a:ext>
            </a:extLst>
          </p:cNvPr>
          <p:cNvSpPr/>
          <p:nvPr/>
        </p:nvSpPr>
        <p:spPr>
          <a:xfrm>
            <a:off x="6601968" y="3584448"/>
            <a:ext cx="3200400" cy="1828800"/>
          </a:xfrm>
          <a:prstGeom prst="roundRect">
            <a:avLst/>
          </a:prstGeom>
          <a:solidFill>
            <a:srgbClr val="CC006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1800" b="1"/>
            </a:pPr>
            <a:r>
              <a:t>Net Debt</a:t>
            </a:r>
          </a:p>
          <a:p>
            <a:pPr>
              <a:defRPr sz="2000" b="1"/>
            </a:pPr>
            <a:r>
              <a:t>₹11,203 crore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1B9BCFF-DBAA-8CFF-42B5-94FDA3358A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Financial highlights of 2023-24</a:t>
            </a:r>
            <a:br>
              <a:rPr lang="en-IN" dirty="0"/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09727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B2D26-3F23-B085-854A-E6A8C52E8F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Quarterly Performance Overview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A6A321-8F41-6EA7-B009-347793389101}"/>
              </a:ext>
            </a:extLst>
          </p:cNvPr>
          <p:cNvSpPr txBox="1"/>
          <p:nvPr/>
        </p:nvSpPr>
        <p:spPr>
          <a:xfrm>
            <a:off x="838200" y="1554480"/>
            <a:ext cx="8461248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dirty="0"/>
              <a:t>• Revenue: ₹13,487 crore</a:t>
            </a:r>
          </a:p>
          <a:p>
            <a:r>
              <a:rPr lang="en-IN" sz="2800" dirty="0"/>
              <a:t>• Profit After Tax (PAT): ₹933 crore</a:t>
            </a:r>
          </a:p>
          <a:p>
            <a:r>
              <a:rPr lang="en-IN" sz="2800" dirty="0"/>
              <a:t>• Adjusted EBITDA: ₹2,512 crore</a:t>
            </a:r>
          </a:p>
          <a:p>
            <a:endParaRPr lang="en-IN" sz="2800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5049154-D71B-E830-AD5E-C7D66A5BB820}"/>
              </a:ext>
            </a:extLst>
          </p:cNvPr>
          <p:cNvSpPr/>
          <p:nvPr/>
        </p:nvSpPr>
        <p:spPr>
          <a:xfrm>
            <a:off x="911352" y="3264408"/>
            <a:ext cx="2286000" cy="1956816"/>
          </a:xfrm>
          <a:prstGeom prst="ellipse">
            <a:avLst/>
          </a:prstGeom>
          <a:solidFill>
            <a:srgbClr val="36A2EB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1400" b="1"/>
            </a:pPr>
            <a:r>
              <a:rPr dirty="0"/>
              <a:t>Sales Volume</a:t>
            </a:r>
          </a:p>
          <a:p>
            <a:pPr>
              <a:defRPr sz="1400"/>
            </a:pPr>
            <a:r>
              <a:rPr dirty="0"/>
              <a:t>2.01 million tones (↑11% QoQ)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B0D60B4-43C2-8974-1A8A-9F666C80F0AD}"/>
              </a:ext>
            </a:extLst>
          </p:cNvPr>
          <p:cNvSpPr/>
          <p:nvPr/>
        </p:nvSpPr>
        <p:spPr>
          <a:xfrm>
            <a:off x="4989576" y="3264408"/>
            <a:ext cx="2286000" cy="1956816"/>
          </a:xfrm>
          <a:prstGeom prst="ellipse">
            <a:avLst/>
          </a:prstGeom>
          <a:solidFill>
            <a:srgbClr val="FFCE5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1400" b="1"/>
            </a:pPr>
            <a:r>
              <a:rPr dirty="0"/>
              <a:t>Steel Realization</a:t>
            </a:r>
          </a:p>
          <a:p>
            <a:pPr>
              <a:defRPr sz="1400"/>
            </a:pPr>
            <a:r>
              <a:rPr dirty="0"/>
              <a:t>↓5% QoQ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0BAE7B7-59B1-B8E8-22A6-04A082851866}"/>
              </a:ext>
            </a:extLst>
          </p:cNvPr>
          <p:cNvSpPr/>
          <p:nvPr/>
        </p:nvSpPr>
        <p:spPr>
          <a:xfrm>
            <a:off x="9067800" y="3264408"/>
            <a:ext cx="2286000" cy="1956816"/>
          </a:xfrm>
          <a:prstGeom prst="ellipse">
            <a:avLst/>
          </a:prstGeom>
          <a:solidFill>
            <a:srgbClr val="FF6384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1400" b="1"/>
            </a:pPr>
            <a:r>
              <a:rPr dirty="0"/>
              <a:t>Coking Coal Price</a:t>
            </a:r>
          </a:p>
          <a:p>
            <a:pPr>
              <a:defRPr sz="1400"/>
            </a:pPr>
            <a:r>
              <a:rPr dirty="0"/>
              <a:t>↑$21/</a:t>
            </a:r>
            <a:r>
              <a:rPr dirty="0" err="1"/>
              <a:t>tonne</a:t>
            </a:r>
            <a:r>
              <a:rPr dirty="0"/>
              <a:t> QoQ</a:t>
            </a:r>
          </a:p>
        </p:txBody>
      </p:sp>
    </p:spTree>
    <p:extLst>
      <p:ext uri="{BB962C8B-B14F-4D97-AF65-F5344CB8AC3E}">
        <p14:creationId xmlns:p14="http://schemas.microsoft.com/office/powerpoint/2010/main" val="1259782331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0D9FBF-33C7-9A49-731D-06DF0D6B56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61" y="286077"/>
            <a:ext cx="10515600" cy="1325563"/>
          </a:xfrm>
        </p:spPr>
        <p:txBody>
          <a:bodyPr/>
          <a:lstStyle/>
          <a:p>
            <a:r>
              <a:rPr lang="en-IN" b="1" dirty="0"/>
              <a:t>Operational sectors of Jindal Steel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2B9851-77A1-C951-1AF8-18DCA3D40E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620000" y="3429000"/>
            <a:ext cx="4572000" cy="3429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46A4F26-77A9-D448-BBB3-2D3ACF077E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0"/>
            <a:ext cx="4572000" cy="3429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74C2639-C6A4-C6A5-7ECE-3FE4FDD2B5F9}"/>
              </a:ext>
            </a:extLst>
          </p:cNvPr>
          <p:cNvSpPr txBox="1"/>
          <p:nvPr/>
        </p:nvSpPr>
        <p:spPr>
          <a:xfrm>
            <a:off x="310896" y="1938528"/>
            <a:ext cx="2267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accent6">
                    <a:lumMod val="50000"/>
                  </a:schemeClr>
                </a:solidFill>
              </a:rPr>
              <a:t>Manufacturing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5B09EB3-0820-1D5C-B79E-C9E81EEFF29B}"/>
              </a:ext>
            </a:extLst>
          </p:cNvPr>
          <p:cNvSpPr txBox="1"/>
          <p:nvPr/>
        </p:nvSpPr>
        <p:spPr>
          <a:xfrm>
            <a:off x="310896" y="2518611"/>
            <a:ext cx="1796716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/>
              <a:t>Jindal Steel is a leader in manufacturing high-quality steel products.</a:t>
            </a:r>
          </a:p>
          <a:p>
            <a:endParaRPr lang="en-IN" sz="1600" dirty="0"/>
          </a:p>
          <a:p>
            <a:r>
              <a:rPr lang="en-IN" sz="1600" dirty="0"/>
              <a:t>The company focuses on innovation and efficiency to meet market demands.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3BE604-5E1E-6A5C-0AFA-A42D8928707E}"/>
              </a:ext>
            </a:extLst>
          </p:cNvPr>
          <p:cNvSpPr txBox="1"/>
          <p:nvPr/>
        </p:nvSpPr>
        <p:spPr>
          <a:xfrm>
            <a:off x="3021049" y="1979216"/>
            <a:ext cx="2267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accent6">
                    <a:lumMod val="50000"/>
                  </a:schemeClr>
                </a:solidFill>
              </a:rPr>
              <a:t>Mining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D5DE894-6286-AA68-229E-3F332382BF47}"/>
              </a:ext>
            </a:extLst>
          </p:cNvPr>
          <p:cNvSpPr txBox="1"/>
          <p:nvPr/>
        </p:nvSpPr>
        <p:spPr>
          <a:xfrm>
            <a:off x="2995704" y="2486527"/>
            <a:ext cx="1576297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/>
              <a:t>The mining division is crucial for sourcing raw material for steel production.   </a:t>
            </a:r>
          </a:p>
          <a:p>
            <a:endParaRPr lang="en-IN" sz="1600" dirty="0"/>
          </a:p>
          <a:p>
            <a:r>
              <a:rPr lang="en-IN" sz="1600" dirty="0"/>
              <a:t>Jindal Steel operates several mines to ensure a steady supply of iron ore and coal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6639103-4DFA-A259-7D15-0F610A16A396}"/>
              </a:ext>
            </a:extLst>
          </p:cNvPr>
          <p:cNvSpPr txBox="1"/>
          <p:nvPr/>
        </p:nvSpPr>
        <p:spPr>
          <a:xfrm>
            <a:off x="5859300" y="1965741"/>
            <a:ext cx="2087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accent6">
                    <a:lumMod val="50000"/>
                  </a:schemeClr>
                </a:solidFill>
              </a:rPr>
              <a:t>Energy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18BE134-EA3C-B470-A236-774E6D4B1B4F}"/>
              </a:ext>
            </a:extLst>
          </p:cNvPr>
          <p:cNvSpPr txBox="1"/>
          <p:nvPr/>
        </p:nvSpPr>
        <p:spPr>
          <a:xfrm>
            <a:off x="5743395" y="2518612"/>
            <a:ext cx="142197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/>
              <a:t>Energy production is vital to Jindal Steel’s operations. </a:t>
            </a:r>
          </a:p>
          <a:p>
            <a:endParaRPr lang="en-IN" sz="1600" dirty="0"/>
          </a:p>
          <a:p>
            <a:r>
              <a:rPr lang="en-IN" sz="1600" dirty="0"/>
              <a:t>The company invests in sustainable energy solutions to power its facilities </a:t>
            </a:r>
          </a:p>
          <a:p>
            <a:endParaRPr lang="en-IN" sz="16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934FCD1-8562-A3C7-21D5-0988933C4574}"/>
              </a:ext>
            </a:extLst>
          </p:cNvPr>
          <p:cNvSpPr/>
          <p:nvPr/>
        </p:nvSpPr>
        <p:spPr>
          <a:xfrm>
            <a:off x="137160" y="1225296"/>
            <a:ext cx="7360920" cy="45719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65945246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D961EB1A-6024-952C-0BA4-FF6A5C4C050C}"/>
              </a:ext>
            </a:extLst>
          </p:cNvPr>
          <p:cNvSpPr txBox="1"/>
          <p:nvPr/>
        </p:nvSpPr>
        <p:spPr>
          <a:xfrm>
            <a:off x="310896" y="1938528"/>
            <a:ext cx="2267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accent6">
                    <a:lumMod val="50000"/>
                  </a:schemeClr>
                </a:solidFill>
              </a:rPr>
              <a:t>Logistics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739FBC7-E0B4-1F11-71DD-027C80820337}"/>
              </a:ext>
            </a:extLst>
          </p:cNvPr>
          <p:cNvSpPr txBox="1"/>
          <p:nvPr/>
        </p:nvSpPr>
        <p:spPr>
          <a:xfrm>
            <a:off x="310896" y="2518611"/>
            <a:ext cx="179671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/>
              <a:t>Efficient logistics are essential for timely product delivery </a:t>
            </a:r>
          </a:p>
          <a:p>
            <a:endParaRPr lang="en-IN" sz="1600" dirty="0"/>
          </a:p>
          <a:p>
            <a:r>
              <a:rPr lang="en-IN" sz="1600" dirty="0"/>
              <a:t>Jindal steel has a robust logistics network to support its operation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5D01511-CD69-D4E9-827B-656797A0115C}"/>
              </a:ext>
            </a:extLst>
          </p:cNvPr>
          <p:cNvSpPr txBox="1"/>
          <p:nvPr/>
        </p:nvSpPr>
        <p:spPr>
          <a:xfrm>
            <a:off x="2995704" y="1938528"/>
            <a:ext cx="2267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accent6">
                    <a:lumMod val="50000"/>
                  </a:schemeClr>
                </a:solidFill>
              </a:rPr>
              <a:t>Infrastructure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FDB9913-26B3-F451-89C4-7A35C0AD2796}"/>
              </a:ext>
            </a:extLst>
          </p:cNvPr>
          <p:cNvSpPr txBox="1"/>
          <p:nvPr/>
        </p:nvSpPr>
        <p:spPr>
          <a:xfrm>
            <a:off x="2995704" y="2486527"/>
            <a:ext cx="157629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/>
              <a:t>Jindal steel plays a significant role in infrastructure development </a:t>
            </a:r>
          </a:p>
          <a:p>
            <a:endParaRPr lang="en-IN" sz="1600" dirty="0"/>
          </a:p>
          <a:p>
            <a:r>
              <a:rPr lang="en-IN" sz="1600" dirty="0"/>
              <a:t>The company contributes to building the framework for future growth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D0E9893-58AB-230C-8ABD-4A4099FA76B4}"/>
              </a:ext>
            </a:extLst>
          </p:cNvPr>
          <p:cNvSpPr/>
          <p:nvPr/>
        </p:nvSpPr>
        <p:spPr>
          <a:xfrm>
            <a:off x="137160" y="1225296"/>
            <a:ext cx="7360920" cy="45719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FB608D3-A093-1E58-F5CC-E897A7531BDC}"/>
              </a:ext>
            </a:extLst>
          </p:cNvPr>
          <p:cNvSpPr txBox="1"/>
          <p:nvPr/>
        </p:nvSpPr>
        <p:spPr>
          <a:xfrm>
            <a:off x="0" y="501574"/>
            <a:ext cx="8640599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400" dirty="0">
                <a:latin typeface="+mj-lt"/>
              </a:rPr>
              <a:t>Operational sectors of Jindal Steel 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CE571A9-D5C2-D9D3-65DC-787F39E77C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0"/>
            <a:ext cx="4572000" cy="3429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7842242-1076-DA1F-8AA1-60A1D93DAB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620000" y="3429000"/>
            <a:ext cx="4572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735198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3D4C2D3-6257-6AC6-10EF-5ACE8CD98F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600" b="1" dirty="0">
                <a:solidFill>
                  <a:schemeClr val="accent6">
                    <a:lumMod val="50000"/>
                  </a:schemeClr>
                </a:solidFill>
              </a:rPr>
              <a:t>Comparison of domestic vs international operations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64F0C5-55D2-30F9-5A95-81C61BA716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IN" dirty="0"/>
              <a:t>Domestic Market Share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3DCF4C1-3181-C4B9-CD6E-77F81602F1C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IN" sz="1600" dirty="0"/>
              <a:t>Jindal steel holds a significant share of the </a:t>
            </a:r>
            <a:r>
              <a:rPr lang="en-IN" sz="1600" b="1" dirty="0"/>
              <a:t>domestic market</a:t>
            </a:r>
            <a:r>
              <a:rPr lang="en-IN" sz="1600" dirty="0"/>
              <a:t> , benefiting from </a:t>
            </a:r>
            <a:r>
              <a:rPr lang="en-IN" sz="1600" b="1" dirty="0"/>
              <a:t>established relationships </a:t>
            </a:r>
            <a:r>
              <a:rPr lang="en-IN" sz="1600" dirty="0"/>
              <a:t>with </a:t>
            </a:r>
            <a:r>
              <a:rPr lang="en-IN" sz="1600" b="1" dirty="0"/>
              <a:t>local suppliers and customers</a:t>
            </a:r>
            <a:r>
              <a:rPr lang="en-IN" sz="1600" dirty="0"/>
              <a:t>.</a:t>
            </a:r>
          </a:p>
          <a:p>
            <a:r>
              <a:rPr lang="en-IN" sz="1600" dirty="0"/>
              <a:t>The company has a strong </a:t>
            </a:r>
            <a:r>
              <a:rPr lang="en-IN" sz="1600" b="1" dirty="0"/>
              <a:t>brand presence </a:t>
            </a:r>
            <a:r>
              <a:rPr lang="en-IN" sz="1600" dirty="0"/>
              <a:t>in India, which contributes to its </a:t>
            </a:r>
            <a:r>
              <a:rPr lang="en-IN" sz="1600" b="1" dirty="0"/>
              <a:t>competitive advantage</a:t>
            </a:r>
            <a:r>
              <a:rPr lang="en-IN" sz="1600" dirty="0"/>
              <a:t>. </a:t>
            </a:r>
          </a:p>
          <a:p>
            <a:r>
              <a:rPr lang="en-IN" sz="1600" dirty="0"/>
              <a:t>Domestic operations are supported by a </a:t>
            </a:r>
            <a:r>
              <a:rPr lang="en-IN" sz="1600" b="1" dirty="0"/>
              <a:t>robust distribution network</a:t>
            </a:r>
            <a:r>
              <a:rPr lang="en-IN" sz="1600" dirty="0"/>
              <a:t> , ensuring timely delivery and service.</a:t>
            </a:r>
          </a:p>
          <a:p>
            <a:r>
              <a:rPr lang="en-IN" sz="1600" dirty="0"/>
              <a:t>Overall, the domestic market remains a </a:t>
            </a:r>
            <a:r>
              <a:rPr lang="en-IN" sz="1600" b="1" dirty="0"/>
              <a:t>primary revenue source</a:t>
            </a:r>
            <a:r>
              <a:rPr lang="en-IN" sz="1600" dirty="0"/>
              <a:t> for Jindal steel. </a:t>
            </a:r>
          </a:p>
          <a:p>
            <a:endParaRPr lang="en-IN" sz="160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26D18B7-B9E3-9C61-AB25-103E91356D5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IN" dirty="0"/>
              <a:t>International Revenue Contribution 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7585024-1858-CE4A-44A2-B361823A36A6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IN" sz="1600" dirty="0"/>
              <a:t>International operations contribute </a:t>
            </a:r>
            <a:r>
              <a:rPr lang="en-IN" sz="1600" b="1" dirty="0"/>
              <a:t>a growing portion </a:t>
            </a:r>
            <a:r>
              <a:rPr lang="en-IN" sz="1600" dirty="0"/>
              <a:t>of Jindal Steel’s overall </a:t>
            </a:r>
            <a:r>
              <a:rPr lang="en-IN" sz="1600" b="1" dirty="0"/>
              <a:t>revenue, </a:t>
            </a:r>
            <a:r>
              <a:rPr lang="en-IN" sz="1600" dirty="0"/>
              <a:t>reflecting its global expansion strategy </a:t>
            </a:r>
          </a:p>
          <a:p>
            <a:r>
              <a:rPr lang="en-IN" sz="1600" dirty="0"/>
              <a:t>The company has successfully </a:t>
            </a:r>
            <a:r>
              <a:rPr lang="en-IN" sz="1600" b="1" dirty="0"/>
              <a:t>entered various international markets</a:t>
            </a:r>
            <a:r>
              <a:rPr lang="en-IN" sz="1600" dirty="0"/>
              <a:t>, diversifying its revenue streams </a:t>
            </a:r>
          </a:p>
          <a:p>
            <a:r>
              <a:rPr lang="en-IN" sz="1600" dirty="0"/>
              <a:t>However, international operations face challenges such as </a:t>
            </a:r>
            <a:r>
              <a:rPr lang="en-IN" sz="1600" b="1" dirty="0"/>
              <a:t>fluctuating exchange rates </a:t>
            </a:r>
            <a:r>
              <a:rPr lang="en-IN" sz="1600" dirty="0"/>
              <a:t>and varying regulatory environments. </a:t>
            </a:r>
          </a:p>
          <a:p>
            <a:r>
              <a:rPr lang="en-IN" sz="1600" dirty="0"/>
              <a:t>Despite these challenges, the international segment is </a:t>
            </a:r>
            <a:r>
              <a:rPr lang="en-IN" sz="1600" b="1" dirty="0"/>
              <a:t>crucial for long-term growth and sustainability</a:t>
            </a:r>
          </a:p>
        </p:txBody>
      </p:sp>
    </p:spTree>
    <p:extLst>
      <p:ext uri="{BB962C8B-B14F-4D97-AF65-F5344CB8AC3E}">
        <p14:creationId xmlns:p14="http://schemas.microsoft.com/office/powerpoint/2010/main" val="3779511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TM04033937[[fn=Vapor Trail]]</Template>
  <TotalTime>758</TotalTime>
  <Words>1572</Words>
  <Application>Microsoft Office PowerPoint</Application>
  <PresentationFormat>Widescreen</PresentationFormat>
  <Paragraphs>212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Arial</vt:lpstr>
      <vt:lpstr>Calibri</vt:lpstr>
      <vt:lpstr>Calibri Light</vt:lpstr>
      <vt:lpstr>Office Theme</vt:lpstr>
      <vt:lpstr>PowerPoint Presentation</vt:lpstr>
      <vt:lpstr> Jindal Steel &amp; Power</vt:lpstr>
      <vt:lpstr>PowerPoint Presentation</vt:lpstr>
      <vt:lpstr>Introduction to Jindal Steel Company </vt:lpstr>
      <vt:lpstr>Financial highlights of 2023-24 </vt:lpstr>
      <vt:lpstr>Quarterly Performance Overview</vt:lpstr>
      <vt:lpstr>Operational sectors of Jindal Steel </vt:lpstr>
      <vt:lpstr>PowerPoint Presentation</vt:lpstr>
      <vt:lpstr>Comparison of domestic vs international operations </vt:lpstr>
      <vt:lpstr>Milestones of Jindal Steel’s Growth</vt:lpstr>
      <vt:lpstr>SWOT Analysis of Jindal steel </vt:lpstr>
      <vt:lpstr>PESTEL Analysis on Jindal steel </vt:lpstr>
      <vt:lpstr>Hierarchy of Jindal Steel’s Business Strategy </vt:lpstr>
      <vt:lpstr>Step-by-Step Process of Steel Manufacturing </vt:lpstr>
      <vt:lpstr>PowerPoint Presentation</vt:lpstr>
      <vt:lpstr>PowerPoint Presentation</vt:lpstr>
      <vt:lpstr>Jindal Steel’s Performance and Future Outlook </vt:lpstr>
      <vt:lpstr>Profitability funnel : From revenue to Net income</vt:lpstr>
      <vt:lpstr>PowerPoint Presentation</vt:lpstr>
      <vt:lpstr>PowerPoint Presentation</vt:lpstr>
      <vt:lpstr>Plant in Raigarh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Shaping the future of Steel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Sumanth Parakala</dc:creator>
  <cp:lastModifiedBy>Sumanth Parakala</cp:lastModifiedBy>
  <cp:revision>8</cp:revision>
  <dcterms:created xsi:type="dcterms:W3CDTF">2025-05-18T09:22:20Z</dcterms:created>
  <dcterms:modified xsi:type="dcterms:W3CDTF">2025-05-19T10:15:40Z</dcterms:modified>
</cp:coreProperties>
</file>